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72" r:id="rId3"/>
    <p:sldId id="279" r:id="rId4"/>
    <p:sldId id="287" r:id="rId5"/>
    <p:sldId id="291" r:id="rId6"/>
    <p:sldId id="288" r:id="rId7"/>
    <p:sldId id="269" r:id="rId8"/>
    <p:sldId id="289" r:id="rId9"/>
    <p:sldId id="280" r:id="rId10"/>
    <p:sldId id="299" r:id="rId11"/>
    <p:sldId id="292" r:id="rId12"/>
    <p:sldId id="293" r:id="rId13"/>
    <p:sldId id="294" r:id="rId14"/>
    <p:sldId id="273" r:id="rId15"/>
    <p:sldId id="296" r:id="rId16"/>
    <p:sldId id="285" r:id="rId17"/>
    <p:sldId id="286" r:id="rId18"/>
    <p:sldId id="278" r:id="rId19"/>
    <p:sldId id="283" r:id="rId20"/>
    <p:sldId id="297" r:id="rId21"/>
  </p:sldIdLst>
  <p:sldSz cx="9144000" cy="6858000" type="screen4x3"/>
  <p:notesSz cx="6894513" cy="9180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185EB0"/>
    <a:srgbClr val="C5A91E"/>
    <a:srgbClr val="E5031B"/>
    <a:srgbClr val="4E1966"/>
    <a:srgbClr val="168029"/>
    <a:srgbClr val="DEBB2A"/>
    <a:srgbClr val="0E1EAB"/>
    <a:srgbClr val="5919A1"/>
    <a:srgbClr val="5C1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14" autoAdjust="0"/>
    <p:restoredTop sz="74688" autoAdjust="0"/>
  </p:normalViewPr>
  <p:slideViewPr>
    <p:cSldViewPr snapToGrid="0" snapToObjects="1">
      <p:cViewPr>
        <p:scale>
          <a:sx n="60" d="100"/>
          <a:sy n="60" d="100"/>
        </p:scale>
        <p:origin x="-701" y="-58"/>
      </p:cViewPr>
      <p:guideLst>
        <p:guide orient="horz" pos="4319"/>
        <p:guide pos="575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3.7642354561234201E-2"/>
          <c:y val="3.4294428937599902E-2"/>
          <c:w val="0.92764730678241403"/>
          <c:h val="0.80431685725078805"/>
        </c:manualLayout>
      </c:layout>
      <c:barChart>
        <c:barDir val="col"/>
        <c:grouping val="stacked"/>
        <c:varyColors val="0"/>
        <c:ser>
          <c:idx val="0"/>
          <c:order val="0"/>
          <c:tx>
            <c:strRef>
              <c:f>Sheet1!$B$1</c:f>
              <c:strCache>
                <c:ptCount val="1"/>
                <c:pt idx="0">
                  <c:v>Column1</c:v>
                </c:pt>
              </c:strCache>
            </c:strRef>
          </c:tx>
          <c:spPr>
            <a:solidFill>
              <a:srgbClr val="185EB0"/>
            </a:solidFill>
          </c:spPr>
          <c:invertIfNegative val="0"/>
          <c:cat>
            <c:numRef>
              <c:f>Sheet1!$A$2:$A$3</c:f>
              <c:numCache>
                <c:formatCode>General</c:formatCode>
                <c:ptCount val="2"/>
                <c:pt idx="0">
                  <c:v>1993</c:v>
                </c:pt>
                <c:pt idx="1">
                  <c:v>2013</c:v>
                </c:pt>
              </c:numCache>
            </c:numRef>
          </c:cat>
          <c:val>
            <c:numRef>
              <c:f>Sheet1!$B$2:$B$3</c:f>
              <c:numCache>
                <c:formatCode>General</c:formatCode>
                <c:ptCount val="2"/>
                <c:pt idx="0">
                  <c:v>0.38</c:v>
                </c:pt>
                <c:pt idx="1">
                  <c:v>0.38</c:v>
                </c:pt>
              </c:numCache>
            </c:numRef>
          </c:val>
        </c:ser>
        <c:ser>
          <c:idx val="1"/>
          <c:order val="1"/>
          <c:tx>
            <c:strRef>
              <c:f>Sheet1!$C$1</c:f>
              <c:strCache>
                <c:ptCount val="1"/>
                <c:pt idx="0">
                  <c:v>gas</c:v>
                </c:pt>
              </c:strCache>
            </c:strRef>
          </c:tx>
          <c:spPr>
            <a:solidFill>
              <a:srgbClr val="E5031B"/>
            </a:solidFill>
          </c:spPr>
          <c:invertIfNegative val="0"/>
          <c:cat>
            <c:numRef>
              <c:f>Sheet1!$A$2:$A$3</c:f>
              <c:numCache>
                <c:formatCode>General</c:formatCode>
                <c:ptCount val="2"/>
                <c:pt idx="0">
                  <c:v>1993</c:v>
                </c:pt>
                <c:pt idx="1">
                  <c:v>2013</c:v>
                </c:pt>
              </c:numCache>
            </c:numRef>
          </c:cat>
          <c:val>
            <c:numRef>
              <c:f>Sheet1!$C$2:$C$3</c:f>
              <c:numCache>
                <c:formatCode>General</c:formatCode>
                <c:ptCount val="2"/>
                <c:pt idx="0">
                  <c:v>1.1100000000000001</c:v>
                </c:pt>
                <c:pt idx="1">
                  <c:v>3.7</c:v>
                </c:pt>
              </c:numCache>
            </c:numRef>
          </c:val>
        </c:ser>
        <c:dLbls>
          <c:showLegendKey val="0"/>
          <c:showVal val="0"/>
          <c:showCatName val="0"/>
          <c:showSerName val="0"/>
          <c:showPercent val="0"/>
          <c:showBubbleSize val="0"/>
        </c:dLbls>
        <c:gapWidth val="150"/>
        <c:overlap val="100"/>
        <c:axId val="36775424"/>
        <c:axId val="36776960"/>
      </c:barChart>
      <c:catAx>
        <c:axId val="36775424"/>
        <c:scaling>
          <c:orientation val="minMax"/>
        </c:scaling>
        <c:delete val="1"/>
        <c:axPos val="b"/>
        <c:numFmt formatCode="General" sourceLinked="1"/>
        <c:majorTickMark val="out"/>
        <c:minorTickMark val="none"/>
        <c:tickLblPos val="nextTo"/>
        <c:crossAx val="36776960"/>
        <c:crossesAt val="0"/>
        <c:auto val="1"/>
        <c:lblAlgn val="ctr"/>
        <c:lblOffset val="100"/>
        <c:noMultiLvlLbl val="0"/>
      </c:catAx>
      <c:valAx>
        <c:axId val="36776960"/>
        <c:scaling>
          <c:orientation val="minMax"/>
          <c:max val="4.5"/>
          <c:min val="0"/>
        </c:scaling>
        <c:delete val="1"/>
        <c:axPos val="l"/>
        <c:majorGridlines>
          <c:spPr>
            <a:ln>
              <a:noFill/>
            </a:ln>
          </c:spPr>
        </c:majorGridlines>
        <c:numFmt formatCode="General" sourceLinked="1"/>
        <c:majorTickMark val="out"/>
        <c:minorTickMark val="none"/>
        <c:tickLblPos val="nextTo"/>
        <c:crossAx val="36775424"/>
        <c:crosses val="autoZero"/>
        <c:crossBetween val="between"/>
        <c:majorUnit val="0.5"/>
        <c:minorUnit val="0.1"/>
      </c:valAx>
      <c:spPr>
        <a:noFill/>
        <a:ln w="25400">
          <a:noFill/>
        </a:ln>
      </c:spPr>
    </c:plotArea>
    <c:plotVisOnly val="1"/>
    <c:dispBlanksAs val="gap"/>
    <c:showDLblsOverMax val="0"/>
  </c:chart>
  <c:txPr>
    <a:bodyPr/>
    <a:lstStyle/>
    <a:p>
      <a:pPr>
        <a:defRPr sz="1500">
          <a:latin typeface=""/>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7622" cy="459025"/>
          </a:xfrm>
          <a:prstGeom prst="rect">
            <a:avLst/>
          </a:prstGeom>
        </p:spPr>
        <p:txBody>
          <a:bodyPr vert="horz" lIns="91797" tIns="45898" rIns="91797" bIns="45898" rtlCol="0"/>
          <a:lstStyle>
            <a:lvl1pPr algn="l">
              <a:defRPr sz="1200"/>
            </a:lvl1pPr>
          </a:lstStyle>
          <a:p>
            <a:endParaRPr lang="en-US"/>
          </a:p>
        </p:txBody>
      </p:sp>
      <p:sp>
        <p:nvSpPr>
          <p:cNvPr id="3" name="Date Placeholder 2"/>
          <p:cNvSpPr>
            <a:spLocks noGrp="1"/>
          </p:cNvSpPr>
          <p:nvPr>
            <p:ph type="dt" sz="quarter" idx="1"/>
          </p:nvPr>
        </p:nvSpPr>
        <p:spPr>
          <a:xfrm>
            <a:off x="3905295" y="0"/>
            <a:ext cx="2987622" cy="459025"/>
          </a:xfrm>
          <a:prstGeom prst="rect">
            <a:avLst/>
          </a:prstGeom>
        </p:spPr>
        <p:txBody>
          <a:bodyPr vert="horz" lIns="91797" tIns="45898" rIns="91797" bIns="45898" rtlCol="0"/>
          <a:lstStyle>
            <a:lvl1pPr algn="r">
              <a:defRPr sz="1200"/>
            </a:lvl1pPr>
          </a:lstStyle>
          <a:p>
            <a:fld id="{52DCBE9C-D4D6-AF4B-8127-1D56B6275A68}" type="datetimeFigureOut">
              <a:rPr lang="en-US" smtClean="0"/>
              <a:t>6/5/2014</a:t>
            </a:fld>
            <a:endParaRPr lang="en-US"/>
          </a:p>
        </p:txBody>
      </p:sp>
      <p:sp>
        <p:nvSpPr>
          <p:cNvPr id="4" name="Footer Placeholder 3"/>
          <p:cNvSpPr>
            <a:spLocks noGrp="1"/>
          </p:cNvSpPr>
          <p:nvPr>
            <p:ph type="ftr" sz="quarter" idx="2"/>
          </p:nvPr>
        </p:nvSpPr>
        <p:spPr>
          <a:xfrm>
            <a:off x="0" y="8719894"/>
            <a:ext cx="2987622" cy="459025"/>
          </a:xfrm>
          <a:prstGeom prst="rect">
            <a:avLst/>
          </a:prstGeom>
        </p:spPr>
        <p:txBody>
          <a:bodyPr vert="horz" lIns="91797" tIns="45898" rIns="91797" bIns="45898" rtlCol="0" anchor="b"/>
          <a:lstStyle>
            <a:lvl1pPr algn="l">
              <a:defRPr sz="1200"/>
            </a:lvl1pPr>
          </a:lstStyle>
          <a:p>
            <a:endParaRPr lang="en-US"/>
          </a:p>
        </p:txBody>
      </p:sp>
      <p:sp>
        <p:nvSpPr>
          <p:cNvPr id="5" name="Slide Number Placeholder 4"/>
          <p:cNvSpPr>
            <a:spLocks noGrp="1"/>
          </p:cNvSpPr>
          <p:nvPr>
            <p:ph type="sldNum" sz="quarter" idx="3"/>
          </p:nvPr>
        </p:nvSpPr>
        <p:spPr>
          <a:xfrm>
            <a:off x="3905295" y="8719894"/>
            <a:ext cx="2987622" cy="459025"/>
          </a:xfrm>
          <a:prstGeom prst="rect">
            <a:avLst/>
          </a:prstGeom>
        </p:spPr>
        <p:txBody>
          <a:bodyPr vert="horz" lIns="91797" tIns="45898" rIns="91797" bIns="45898" rtlCol="0" anchor="b"/>
          <a:lstStyle>
            <a:lvl1pPr algn="r">
              <a:defRPr sz="1200"/>
            </a:lvl1pPr>
          </a:lstStyle>
          <a:p>
            <a:fld id="{505EACC0-46DE-F149-BD82-20721AA841D2}" type="slidenum">
              <a:rPr lang="en-US" smtClean="0"/>
              <a:t>‹#›</a:t>
            </a:fld>
            <a:endParaRPr lang="en-US"/>
          </a:p>
        </p:txBody>
      </p:sp>
    </p:spTree>
    <p:extLst>
      <p:ext uri="{BB962C8B-B14F-4D97-AF65-F5344CB8AC3E}">
        <p14:creationId xmlns:p14="http://schemas.microsoft.com/office/powerpoint/2010/main" val="3114330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7622" cy="459025"/>
          </a:xfrm>
          <a:prstGeom prst="rect">
            <a:avLst/>
          </a:prstGeom>
        </p:spPr>
        <p:txBody>
          <a:bodyPr vert="horz" lIns="91797" tIns="45898" rIns="91797" bIns="45898" rtlCol="0"/>
          <a:lstStyle>
            <a:lvl1pPr algn="l">
              <a:defRPr sz="1200"/>
            </a:lvl1pPr>
          </a:lstStyle>
          <a:p>
            <a:endParaRPr lang="en-US"/>
          </a:p>
        </p:txBody>
      </p:sp>
      <p:sp>
        <p:nvSpPr>
          <p:cNvPr id="3" name="Date Placeholder 2"/>
          <p:cNvSpPr>
            <a:spLocks noGrp="1"/>
          </p:cNvSpPr>
          <p:nvPr>
            <p:ph type="dt" idx="1"/>
          </p:nvPr>
        </p:nvSpPr>
        <p:spPr>
          <a:xfrm>
            <a:off x="3905295" y="0"/>
            <a:ext cx="2987622" cy="459025"/>
          </a:xfrm>
          <a:prstGeom prst="rect">
            <a:avLst/>
          </a:prstGeom>
        </p:spPr>
        <p:txBody>
          <a:bodyPr vert="horz" lIns="91797" tIns="45898" rIns="91797" bIns="45898" rtlCol="0"/>
          <a:lstStyle>
            <a:lvl1pPr algn="r">
              <a:defRPr sz="1200"/>
            </a:lvl1pPr>
          </a:lstStyle>
          <a:p>
            <a:fld id="{1DE849AE-778A-2E4E-B598-A46E32134B7C}" type="datetimeFigureOut">
              <a:rPr lang="en-US" smtClean="0"/>
              <a:t>6/5/2014</a:t>
            </a:fld>
            <a:endParaRPr lang="en-US"/>
          </a:p>
        </p:txBody>
      </p:sp>
      <p:sp>
        <p:nvSpPr>
          <p:cNvPr id="4" name="Slide Image Placeholder 3"/>
          <p:cNvSpPr>
            <a:spLocks noGrp="1" noRot="1" noChangeAspect="1"/>
          </p:cNvSpPr>
          <p:nvPr>
            <p:ph type="sldImg" idx="2"/>
          </p:nvPr>
        </p:nvSpPr>
        <p:spPr>
          <a:xfrm>
            <a:off x="1150938" y="687388"/>
            <a:ext cx="4592637" cy="3444875"/>
          </a:xfrm>
          <a:prstGeom prst="rect">
            <a:avLst/>
          </a:prstGeom>
          <a:noFill/>
          <a:ln w="12700">
            <a:solidFill>
              <a:prstClr val="black"/>
            </a:solidFill>
          </a:ln>
        </p:spPr>
        <p:txBody>
          <a:bodyPr vert="horz" lIns="91797" tIns="45898" rIns="91797" bIns="45898" rtlCol="0" anchor="ctr"/>
          <a:lstStyle/>
          <a:p>
            <a:endParaRPr lang="en-US"/>
          </a:p>
        </p:txBody>
      </p:sp>
      <p:sp>
        <p:nvSpPr>
          <p:cNvPr id="5" name="Notes Placeholder 4"/>
          <p:cNvSpPr>
            <a:spLocks noGrp="1"/>
          </p:cNvSpPr>
          <p:nvPr>
            <p:ph type="body" sz="quarter" idx="3"/>
          </p:nvPr>
        </p:nvSpPr>
        <p:spPr>
          <a:xfrm>
            <a:off x="689452" y="4360744"/>
            <a:ext cx="5515610" cy="4131231"/>
          </a:xfrm>
          <a:prstGeom prst="rect">
            <a:avLst/>
          </a:prstGeom>
        </p:spPr>
        <p:txBody>
          <a:bodyPr vert="horz" lIns="91797" tIns="45898" rIns="91797" bIns="4589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19894"/>
            <a:ext cx="2987622" cy="459025"/>
          </a:xfrm>
          <a:prstGeom prst="rect">
            <a:avLst/>
          </a:prstGeom>
        </p:spPr>
        <p:txBody>
          <a:bodyPr vert="horz" lIns="91797" tIns="45898" rIns="91797" bIns="45898" rtlCol="0" anchor="b"/>
          <a:lstStyle>
            <a:lvl1pPr algn="l">
              <a:defRPr sz="1200"/>
            </a:lvl1pPr>
          </a:lstStyle>
          <a:p>
            <a:endParaRPr lang="en-US"/>
          </a:p>
        </p:txBody>
      </p:sp>
      <p:sp>
        <p:nvSpPr>
          <p:cNvPr id="7" name="Slide Number Placeholder 6"/>
          <p:cNvSpPr>
            <a:spLocks noGrp="1"/>
          </p:cNvSpPr>
          <p:nvPr>
            <p:ph type="sldNum" sz="quarter" idx="5"/>
          </p:nvPr>
        </p:nvSpPr>
        <p:spPr>
          <a:xfrm>
            <a:off x="3905295" y="8719894"/>
            <a:ext cx="2987622" cy="459025"/>
          </a:xfrm>
          <a:prstGeom prst="rect">
            <a:avLst/>
          </a:prstGeom>
        </p:spPr>
        <p:txBody>
          <a:bodyPr vert="horz" lIns="91797" tIns="45898" rIns="91797" bIns="45898" rtlCol="0" anchor="b"/>
          <a:lstStyle>
            <a:lvl1pPr algn="r">
              <a:defRPr sz="1200"/>
            </a:lvl1pPr>
          </a:lstStyle>
          <a:p>
            <a:fld id="{39A41060-2093-884D-9CEF-F531766FE930}" type="slidenum">
              <a:rPr lang="en-US" smtClean="0"/>
              <a:t>‹#›</a:t>
            </a:fld>
            <a:endParaRPr lang="en-US"/>
          </a:p>
        </p:txBody>
      </p:sp>
    </p:spTree>
    <p:extLst>
      <p:ext uri="{BB962C8B-B14F-4D97-AF65-F5344CB8AC3E}">
        <p14:creationId xmlns:p14="http://schemas.microsoft.com/office/powerpoint/2010/main" val="21614730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You know all those orange barrels that you see as you’re driving around Dallas and Fort Worth?  You might call them a good example of a necessary evil … Something we just have to put up with in the name of progress and economic growth.  And that growth is forcing us into some decisions.  But before we make any of those decisions, </a:t>
            </a:r>
            <a:r>
              <a:rPr lang="en-US" b="1" i="1" dirty="0"/>
              <a:t>we should all be well-informed</a:t>
            </a:r>
            <a:r>
              <a:rPr lang="en-US" dirty="0"/>
              <a:t> about what they will mean – now and years into the future.  That’s why I’m visiting with you today … to share some straightforward information about the challenge we face, what choices we have and how that might involve </a:t>
            </a:r>
            <a:r>
              <a:rPr lang="en-US" b="1" i="1" dirty="0"/>
              <a:t>doing things a little differently than we have in the past</a:t>
            </a:r>
            <a:r>
              <a:rPr lang="en-US" dirty="0"/>
              <a:t>. I’m here because we need you to contribute </a:t>
            </a:r>
            <a:r>
              <a:rPr lang="en-US" b="1" i="1" dirty="0"/>
              <a:t>informed viewpoints</a:t>
            </a:r>
            <a:r>
              <a:rPr lang="en-US" dirty="0"/>
              <a:t> on policy decisions that will determine how the state’s most urgent transportation needs will be met, and how they should be paid for.</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a:t>
            </a:fld>
            <a:endParaRPr lang="en-US"/>
          </a:p>
        </p:txBody>
      </p:sp>
    </p:spTree>
    <p:extLst>
      <p:ext uri="{BB962C8B-B14F-4D97-AF65-F5344CB8AC3E}">
        <p14:creationId xmlns:p14="http://schemas.microsoft.com/office/powerpoint/2010/main" val="4115292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has many more demands on its transportation system at the same time that everything is costing more.  Think for a moment about what we might pay today for a house, or a car, or the groceries we buy.  The price of just about everything we need is about twice what it was twenty years ago. The same is true for the cost of building highways. And the way we pay for our highways is mostly through the gas tax.</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10</a:t>
            </a:fld>
            <a:endParaRPr lang="en-US"/>
          </a:p>
        </p:txBody>
      </p:sp>
    </p:spTree>
    <p:extLst>
      <p:ext uri="{BB962C8B-B14F-4D97-AF65-F5344CB8AC3E}">
        <p14:creationId xmlns:p14="http://schemas.microsoft.com/office/powerpoint/2010/main" val="1261728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smtClean="0"/>
              <a:t>Climbing out of this hole will not be easy, especially when you consider this – the tax we pay at the gas pump is not like the sales tax we pay at a shopping mall.  The federal and state gas tax together is now</a:t>
            </a:r>
            <a:r>
              <a:rPr lang="en-US" baseline="0" dirty="0" smtClean="0"/>
              <a:t> </a:t>
            </a:r>
            <a:r>
              <a:rPr lang="en-US" dirty="0" smtClean="0"/>
              <a:t>38 cents,</a:t>
            </a:r>
            <a:r>
              <a:rPr lang="en-US" baseline="0" dirty="0" smtClean="0"/>
              <a:t> </a:t>
            </a:r>
            <a:r>
              <a:rPr lang="en-US" dirty="0" smtClean="0"/>
              <a:t>and it’s the same no matter what a gallon of gas may cost. And mostly because of inflation, that</a:t>
            </a:r>
            <a:r>
              <a:rPr lang="en-US" baseline="0" dirty="0" smtClean="0"/>
              <a:t> 38 cents buys much less than what it once did</a:t>
            </a:r>
            <a:r>
              <a:rPr lang="en-US" dirty="0" smtClean="0"/>
              <a:t>. </a:t>
            </a:r>
            <a:r>
              <a:rPr lang="en-US" baseline="0" dirty="0" smtClean="0"/>
              <a:t> The state gas tax has not been raised since 1991, and the federal gas tax has not been raised since 1993. </a:t>
            </a:r>
            <a:r>
              <a:rPr lang="en-US" dirty="0" smtClean="0"/>
              <a:t>And </a:t>
            </a:r>
            <a:r>
              <a:rPr lang="en-US" dirty="0"/>
              <a:t>why is that a big deal?  It’s a big deal because the gas tax is the primary source of money that the state uses to pay for transportation – that’s everything from highways to bike routes to sidewalks.  Imagine being in a job where your paycheck stayed the same for 20 years, but the cost of everything you have to buy is going up every year. Then, there’s a big and important purchase you need to make.  You’re short on options, so, you choose to use a credit card.</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11</a:t>
            </a:fld>
            <a:endParaRPr lang="en-US"/>
          </a:p>
        </p:txBody>
      </p:sp>
    </p:spTree>
    <p:extLst>
      <p:ext uri="{BB962C8B-B14F-4D97-AF65-F5344CB8AC3E}">
        <p14:creationId xmlns:p14="http://schemas.microsoft.com/office/powerpoint/2010/main" val="298393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smtClean="0"/>
              <a:t>That’s what the state of Texas has chosen to do.  In 2003, Texans voted to authorize the state – for the first time ever – to borrow money to build highways.  Ten years later, our current credit card limit is about 17 billion dollars.  If you include debt at the local level statewide,  that total is 23 billion dollars. We are about to max out the state’s highway credit card.</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12</a:t>
            </a:fld>
            <a:endParaRPr lang="en-US"/>
          </a:p>
        </p:txBody>
      </p:sp>
    </p:spTree>
    <p:extLst>
      <p:ext uri="{BB962C8B-B14F-4D97-AF65-F5344CB8AC3E}">
        <p14:creationId xmlns:p14="http://schemas.microsoft.com/office/powerpoint/2010/main" val="350260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The state has to pay that debt, including interest, at the same time that everything is costing more.  Cement.  Steel.  Asphalt.  The cost of highway materials gets higher every year.  And at the same time, the state’s purchasing power shrinks.  And as cars become more and more fuel efficient, purchasing power will shrink even more.  That’s what </a:t>
            </a:r>
            <a:r>
              <a:rPr lang="en-US"/>
              <a:t>happens </a:t>
            </a:r>
            <a:r>
              <a:rPr lang="en-US" smtClean="0"/>
              <a:t>when your </a:t>
            </a:r>
            <a:r>
              <a:rPr lang="en-US" dirty="0"/>
              <a:t>paycheck stays the same for 20 years.</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13</a:t>
            </a:fld>
            <a:endParaRPr lang="en-US"/>
          </a:p>
        </p:txBody>
      </p:sp>
    </p:spTree>
    <p:extLst>
      <p:ext uri="{BB962C8B-B14F-4D97-AF65-F5344CB8AC3E}">
        <p14:creationId xmlns:p14="http://schemas.microsoft.com/office/powerpoint/2010/main" val="1261728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While we’re on the subject of what everything costs, it might be worthwhile to consider a few of those things to gain a little more perspective.  Now, the gas mileage you get and the choices you make might make these numbers a little different from one person to another. And you also pay for county and city roads through property taxes and other fees.  But this is what the average Texan pays for these things every month.  22 dollars a month in federal and state gas taxes and registration fees. That’s less than a dollar a day for something pretty important in your life – the highways we use.</a:t>
            </a:r>
            <a:endParaRPr lang="en-US" dirty="0" smtClean="0"/>
          </a:p>
          <a:p>
            <a:pPr defTabSz="458983">
              <a:defRPr/>
            </a:pPr>
            <a:endParaRPr lang="en-US" dirty="0" smtClean="0"/>
          </a:p>
        </p:txBody>
      </p:sp>
      <p:sp>
        <p:nvSpPr>
          <p:cNvPr id="4" name="Slide Number Placeholder 3"/>
          <p:cNvSpPr>
            <a:spLocks noGrp="1"/>
          </p:cNvSpPr>
          <p:nvPr>
            <p:ph type="sldNum" sz="quarter" idx="10"/>
          </p:nvPr>
        </p:nvSpPr>
        <p:spPr/>
        <p:txBody>
          <a:bodyPr/>
          <a:lstStyle/>
          <a:p>
            <a:fld id="{39A41060-2093-884D-9CEF-F531766FE930}" type="slidenum">
              <a:rPr lang="en-US" smtClean="0"/>
              <a:t>14</a:t>
            </a:fld>
            <a:endParaRPr lang="en-US"/>
          </a:p>
        </p:txBody>
      </p:sp>
    </p:spTree>
    <p:extLst>
      <p:ext uri="{BB962C8B-B14F-4D97-AF65-F5344CB8AC3E}">
        <p14:creationId xmlns:p14="http://schemas.microsoft.com/office/powerpoint/2010/main" val="4104122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OK, then. If we’re in a hole that we really don’t want to be in, then how do we climb out?  We can start with advice you’ve probably already heard … “if you find yourself in a hole, the first thing you should do is stop digging.” Let’s start by not letting this get any worse.  We can do that by focusing on road projects that will give us the biggest bang for our buck.  We can do that by focusing on safety.  And we can do that by supporting land use decisions that support biking, walking and mass transit.</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15</a:t>
            </a:fld>
            <a:endParaRPr lang="en-US"/>
          </a:p>
        </p:txBody>
      </p:sp>
    </p:spTree>
    <p:extLst>
      <p:ext uri="{BB962C8B-B14F-4D97-AF65-F5344CB8AC3E}">
        <p14:creationId xmlns:p14="http://schemas.microsoft.com/office/powerpoint/2010/main" val="3247278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We should also focus on getting the most efficiency out of the roadways we have now. We should expect that our roadways are being used as efficiently as possible.  And, we should expect that the most common sense techniques are applied to make sure we’re squeezing the most out of every dollar of transportation spending.  These are the tools that are easy to understand – getting the crashes and stalled vehicles out of the way quickly, timing the traffic signals so that more cars get green lights. Putting more people in fewer cars.  It’s also possible to offer flexible work hours or telecommuting options so that people can avoid rush hours and still get their jobs done.  This is about </a:t>
            </a:r>
            <a:r>
              <a:rPr lang="en-US" b="1" i="1" dirty="0"/>
              <a:t>re-thinking the way we do things.</a:t>
            </a:r>
            <a:endParaRPr lang="en-US" dirty="0"/>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16</a:t>
            </a:fld>
            <a:endParaRPr lang="en-US"/>
          </a:p>
        </p:txBody>
      </p:sp>
    </p:spTree>
    <p:extLst>
      <p:ext uri="{BB962C8B-B14F-4D97-AF65-F5344CB8AC3E}">
        <p14:creationId xmlns:p14="http://schemas.microsoft.com/office/powerpoint/2010/main" val="3247278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 the state were to do these things, how would they be paid for?  Well, that’s partly up to you. </a:t>
            </a:r>
          </a:p>
          <a:p>
            <a:pPr lvl="0"/>
            <a:endParaRPr lang="en-US" dirty="0" smtClean="0"/>
          </a:p>
          <a:p>
            <a:pPr lvl="0"/>
            <a:r>
              <a:rPr lang="en-US" dirty="0" smtClean="0"/>
              <a:t>-- They could be paid for in the old-fashioned way – with gas tax revenue, or with higher registration fees for our cars, pickups and motorcycles. </a:t>
            </a:r>
          </a:p>
          <a:p>
            <a:pPr lvl="0"/>
            <a:endParaRPr lang="en-US" dirty="0" smtClean="0"/>
          </a:p>
          <a:p>
            <a:pPr lvl="0"/>
            <a:r>
              <a:rPr lang="en-US" dirty="0" smtClean="0"/>
              <a:t>-- They could also be paid for with a fee only for drivers who live in this region – a local-option fee – the money from which could only be used on projects in this region.</a:t>
            </a:r>
          </a:p>
          <a:p>
            <a:pPr lvl="0"/>
            <a:endParaRPr lang="en-US" dirty="0" smtClean="0"/>
          </a:p>
          <a:p>
            <a:pPr lvl="0"/>
            <a:r>
              <a:rPr lang="en-US" dirty="0" smtClean="0"/>
              <a:t>-- The state could borrow more money, but as we’ve seen, the credit card balance is already pretty high.</a:t>
            </a:r>
          </a:p>
          <a:p>
            <a:pPr lvl="0"/>
            <a:endParaRPr lang="en-US" dirty="0" smtClean="0"/>
          </a:p>
          <a:p>
            <a:pPr lvl="0"/>
            <a:r>
              <a:rPr lang="en-US" dirty="0" smtClean="0"/>
              <a:t>-- There’s also a concept called a road user fee, where you pay according to how many miles you drive – not according to how much gas you buy.</a:t>
            </a:r>
          </a:p>
          <a:p>
            <a:pPr lvl="0"/>
            <a:endParaRPr lang="en-US" dirty="0" smtClean="0"/>
          </a:p>
          <a:p>
            <a:r>
              <a:rPr lang="en-US" dirty="0" smtClean="0"/>
              <a:t>-- And there are other options, including re-directing</a:t>
            </a:r>
            <a:r>
              <a:rPr lang="en-US" baseline="0" dirty="0" smtClean="0"/>
              <a:t> some of our current state revenue to transportation</a:t>
            </a:r>
            <a:r>
              <a:rPr lang="en-US" dirty="0" smtClean="0"/>
              <a:t>.  So if the question is “how will it be paid for?” the answer is partly up to you.</a:t>
            </a:r>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17</a:t>
            </a:fld>
            <a:endParaRPr lang="en-US"/>
          </a:p>
        </p:txBody>
      </p:sp>
    </p:spTree>
    <p:extLst>
      <p:ext uri="{BB962C8B-B14F-4D97-AF65-F5344CB8AC3E}">
        <p14:creationId xmlns:p14="http://schemas.microsoft.com/office/powerpoint/2010/main" val="3359265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The choice is largely ours to make, but if we choose to invest, the payoff will be big -- You’ll have more time for whatever you want to do, whether that’s with family, with friends, or just for you.  You can be more sure that you’ll get where you want to go, sooner and safer, and more predictably.  The economy will be stronger because businesses and customers can count on more dependable, on-time deliveries.  And we can all count on a more healthy and stable job market.</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18</a:t>
            </a:fld>
            <a:endParaRPr lang="en-US"/>
          </a:p>
        </p:txBody>
      </p:sp>
    </p:spTree>
    <p:extLst>
      <p:ext uri="{BB962C8B-B14F-4D97-AF65-F5344CB8AC3E}">
        <p14:creationId xmlns:p14="http://schemas.microsoft.com/office/powerpoint/2010/main" val="1795031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Is “doing nothing” an option?  Yes, but … Doing nothing means that you’ll spend more time stuck in traffic, so you’ll have less time to do what you really want to do.  Doing nothing means you’ll spend more money on wasted gas, so you’ll have less money to spend on what you really want or need.  Doing nothing means higher freight costs, so you’ll pay higher prices on just about everything that’s delivered by trucks. </a:t>
            </a:r>
            <a:r>
              <a:rPr lang="en-US" dirty="0" smtClean="0"/>
              <a:t>And doing nothing also means slower emergency response times.  </a:t>
            </a:r>
            <a:r>
              <a:rPr lang="en-US" dirty="0"/>
              <a:t>So, yes – doing nothing is, in fact, an option.  But whether it’s an appealing option is a totally different question.</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19</a:t>
            </a:fld>
            <a:endParaRPr lang="en-US"/>
          </a:p>
        </p:txBody>
      </p:sp>
    </p:spTree>
    <p:extLst>
      <p:ext uri="{BB962C8B-B14F-4D97-AF65-F5344CB8AC3E}">
        <p14:creationId xmlns:p14="http://schemas.microsoft.com/office/powerpoint/2010/main" val="1174594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justifiably take pride in how Texas has been a leader in building and maintaining good roadways.  Thanks to that leadership, we have the kind of transportation system that attracts more people to move here. We’ve also been successful in attracting businesses to move here and keep our job market strong.  That means that we have that many more people who need our roadways to do just about everything.</a:t>
            </a:r>
          </a:p>
        </p:txBody>
      </p:sp>
      <p:sp>
        <p:nvSpPr>
          <p:cNvPr id="4" name="Slide Number Placeholder 3"/>
          <p:cNvSpPr>
            <a:spLocks noGrp="1"/>
          </p:cNvSpPr>
          <p:nvPr>
            <p:ph type="sldNum" sz="quarter" idx="10"/>
          </p:nvPr>
        </p:nvSpPr>
        <p:spPr/>
        <p:txBody>
          <a:bodyPr/>
          <a:lstStyle/>
          <a:p>
            <a:fld id="{39A41060-2093-884D-9CEF-F531766FE930}" type="slidenum">
              <a:rPr lang="en-US" smtClean="0"/>
              <a:t>2</a:t>
            </a:fld>
            <a:endParaRPr lang="en-US"/>
          </a:p>
        </p:txBody>
      </p:sp>
    </p:spTree>
    <p:extLst>
      <p:ext uri="{BB962C8B-B14F-4D97-AF65-F5344CB8AC3E}">
        <p14:creationId xmlns:p14="http://schemas.microsoft.com/office/powerpoint/2010/main" val="2598954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We have important choices to make, and no matter which path we choose, our viewpoints and actions really should be based on facts and a clear understanding of the issues. It’s your roadway system. You have a part to play in what that system looks like and how it gets paid for, so I encourage you to do three things.  First, be better informed. Second, be more involved.  Third, voice your opinion</a:t>
            </a:r>
            <a:r>
              <a:rPr lang="en-US"/>
              <a:t>. </a:t>
            </a:r>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20</a:t>
            </a:fld>
            <a:endParaRPr lang="en-US"/>
          </a:p>
        </p:txBody>
      </p:sp>
    </p:spTree>
    <p:extLst>
      <p:ext uri="{BB962C8B-B14F-4D97-AF65-F5344CB8AC3E}">
        <p14:creationId xmlns:p14="http://schemas.microsoft.com/office/powerpoint/2010/main" val="891061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But economic prosperity and population growth are putting a huge strain on our highway system. It’s not a pretty picture, and it’s getting worse, because the state is running out of ways to pay for improvements, and revenue will not continue to increase, </a:t>
            </a:r>
            <a:r>
              <a:rPr lang="en-US" dirty="0" smtClean="0"/>
              <a:t>so it will be much harder to keep </a:t>
            </a:r>
            <a:r>
              <a:rPr lang="en-US" dirty="0"/>
              <a:t>up with the population and business growth that we’re all seeing. All of that is forcing us to </a:t>
            </a:r>
            <a:r>
              <a:rPr lang="en-US" b="1" i="1" dirty="0"/>
              <a:t>re-think the path that we’re on</a:t>
            </a:r>
            <a:r>
              <a:rPr lang="en-US" dirty="0"/>
              <a:t>.  … But for now, if you look around, you’ll see orange barrels … because we’re building and expanding highways right now. So based on what you see, it’s fair to ask “Why should I be worried?”  I’ll tell you why … Because </a:t>
            </a:r>
            <a:r>
              <a:rPr lang="en-US" dirty="0" smtClean="0"/>
              <a:t>the state has been building </a:t>
            </a:r>
            <a:r>
              <a:rPr lang="en-US" dirty="0"/>
              <a:t>highways on borrowed money and we’ve reached the limit on the state’s credit card.  Everyone here who has taken out a car loan or a mortgage knows that once you pay off that car or that house, they end up costing a whole lot more than if you had paid for them in cash.  The same is true when the state borrows money to build highways.  You see lots of orange construction barrels today, but those barrels might just be on the path to extinction.</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3</a:t>
            </a:fld>
            <a:endParaRPr lang="en-US"/>
          </a:p>
        </p:txBody>
      </p:sp>
    </p:spTree>
    <p:extLst>
      <p:ext uri="{BB962C8B-B14F-4D97-AF65-F5344CB8AC3E}">
        <p14:creationId xmlns:p14="http://schemas.microsoft.com/office/powerpoint/2010/main" val="2598954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There’s a lot at stake, starting with quality of life.  We need a reliable transportation system to help us get to where we live, learn, work, play and shop. And we don’t want to just “get there” – we want to get there </a:t>
            </a:r>
            <a:r>
              <a:rPr lang="en-US" b="1" i="1" dirty="0"/>
              <a:t>safely</a:t>
            </a:r>
            <a:r>
              <a:rPr lang="en-US" dirty="0"/>
              <a:t> and </a:t>
            </a:r>
            <a:r>
              <a:rPr lang="en-US" b="1" i="1" dirty="0"/>
              <a:t>predictably</a:t>
            </a:r>
            <a:r>
              <a:rPr lang="en-US" dirty="0"/>
              <a:t>.</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4</a:t>
            </a:fld>
            <a:endParaRPr lang="en-US"/>
          </a:p>
        </p:txBody>
      </p:sp>
    </p:spTree>
    <p:extLst>
      <p:ext uri="{BB962C8B-B14F-4D97-AF65-F5344CB8AC3E}">
        <p14:creationId xmlns:p14="http://schemas.microsoft.com/office/powerpoint/2010/main" val="2598954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And there’s something else very important at stake – our economy.  We need a good highway system not only to attract new businesses to Texas, but also to keep those jobs and businesses from going somewhere else. We need reliable transportation to help us do our jobs. And we need reliable transportation to keep shipping costs under control.</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5</a:t>
            </a:fld>
            <a:endParaRPr lang="en-US"/>
          </a:p>
        </p:txBody>
      </p:sp>
    </p:spTree>
    <p:extLst>
      <p:ext uri="{BB962C8B-B14F-4D97-AF65-F5344CB8AC3E}">
        <p14:creationId xmlns:p14="http://schemas.microsoft.com/office/powerpoint/2010/main" val="2598954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The challenge we face should not surprise anyone in this room who travels regularly in our state’s biggest cities. Traffic congestion in those cities has gotten so bad that we now spend 472 million hours every year sitting in traffic.  That’s costing our state more than ten billion dollars every year in wasted fuel and other delay costs.  It’s costing us more than two billion dollars in the costs of moving freight.</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6</a:t>
            </a:fld>
            <a:endParaRPr lang="en-US"/>
          </a:p>
        </p:txBody>
      </p:sp>
    </p:spTree>
    <p:extLst>
      <p:ext uri="{BB962C8B-B14F-4D97-AF65-F5344CB8AC3E}">
        <p14:creationId xmlns:p14="http://schemas.microsoft.com/office/powerpoint/2010/main" val="4104122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What does that mean to you personally?  It means about a thousand dollars out of your pocket every year, and 45 hours that you will never get back. That’s about 4 hours each month and less cash for you to spend on things other than sitting in traffic.  Remember those orange barrels? Well, even if we stop building highways and those barrels go away, the population growth will continue, and these numbers will only get bigger.</a:t>
            </a:r>
          </a:p>
          <a:p>
            <a:pPr defTabSz="458983">
              <a:defRPr/>
            </a:pPr>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7</a:t>
            </a:fld>
            <a:endParaRPr lang="en-US"/>
          </a:p>
        </p:txBody>
      </p:sp>
    </p:spTree>
    <p:extLst>
      <p:ext uri="{BB962C8B-B14F-4D97-AF65-F5344CB8AC3E}">
        <p14:creationId xmlns:p14="http://schemas.microsoft.com/office/powerpoint/2010/main" val="2657067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But it’s not just about traffic jams.  It’s also about safety.  Based on the most recent count, more than three thousand Texans are killed in roadway crashes every year.  Add to that almost eighty thousand serious injuries.  Here’s the point -- The more strain we put on our transportation system, the more wear and tear we can expect. It’s very important that we keep those roads in good condition, because well-maintained roads are safer roads.</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8</a:t>
            </a:fld>
            <a:endParaRPr lang="en-US"/>
          </a:p>
        </p:txBody>
      </p:sp>
    </p:spTree>
    <p:extLst>
      <p:ext uri="{BB962C8B-B14F-4D97-AF65-F5344CB8AC3E}">
        <p14:creationId xmlns:p14="http://schemas.microsoft.com/office/powerpoint/2010/main" val="4104122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So then, hopefully we can all agree that we have a problem.  So the logical question is -- How did we get in the hole we’re in?  And the answer is -- It’s all about supply and demand.  Over the past 40 years, our population has </a:t>
            </a:r>
            <a:r>
              <a:rPr lang="en-US" b="1" i="1" dirty="0"/>
              <a:t>more than doubled</a:t>
            </a:r>
            <a:r>
              <a:rPr lang="en-US" dirty="0"/>
              <a:t> – up by 125 percent.  The number of cars and trucks on the road has </a:t>
            </a:r>
            <a:r>
              <a:rPr lang="en-US" b="1" i="1" dirty="0"/>
              <a:t>almost tripled</a:t>
            </a:r>
            <a:r>
              <a:rPr lang="en-US" dirty="0"/>
              <a:t>. And the number of miles those cars and trucks travel has </a:t>
            </a:r>
            <a:r>
              <a:rPr lang="en-US" b="1" i="1" dirty="0"/>
              <a:t>more than tripled</a:t>
            </a:r>
            <a:r>
              <a:rPr lang="en-US" dirty="0"/>
              <a:t>.  Over the same time, our roadway capacity has barely grown at all -- only 19 percent.  We just have too much demand for roadway space and not enough supply.  It’s that simple.  And it’s one more reason why it’s time to </a:t>
            </a:r>
            <a:r>
              <a:rPr lang="en-US" b="1" i="1" dirty="0"/>
              <a:t>re-think the way we’re doing things</a:t>
            </a:r>
            <a:r>
              <a:rPr lang="en-US" dirty="0"/>
              <a:t>.</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9</a:t>
            </a:fld>
            <a:endParaRPr lang="en-US"/>
          </a:p>
        </p:txBody>
      </p:sp>
    </p:spTree>
    <p:extLst>
      <p:ext uri="{BB962C8B-B14F-4D97-AF65-F5344CB8AC3E}">
        <p14:creationId xmlns:p14="http://schemas.microsoft.com/office/powerpoint/2010/main" val="3861579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0000"/>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963A730-7C7B-E447-81B8-7CD97A9547AD}"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3315869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3A730-7C7B-E447-81B8-7CD97A9547AD}"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1661025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3A730-7C7B-E447-81B8-7CD97A9547AD}"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3686993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3A730-7C7B-E447-81B8-7CD97A9547AD}"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2696358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63A730-7C7B-E447-81B8-7CD97A9547AD}"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1779415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63A730-7C7B-E447-81B8-7CD97A9547AD}" type="datetimeFigureOut">
              <a:rPr lang="en-US" smtClean="0"/>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65967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63A730-7C7B-E447-81B8-7CD97A9547AD}" type="datetimeFigureOut">
              <a:rPr lang="en-US" smtClean="0"/>
              <a:t>6/5/2014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368130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63A730-7C7B-E447-81B8-7CD97A9547AD}" type="datetimeFigureOut">
              <a:rPr lang="en-US" smtClean="0"/>
              <a:t>6/5/2014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3750089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3A730-7C7B-E447-81B8-7CD97A9547AD}" type="datetimeFigureOut">
              <a:rPr lang="en-US" smtClean="0"/>
              <a:t>6/5/2014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60414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3A730-7C7B-E447-81B8-7CD97A9547AD}" type="datetimeFigureOut">
              <a:rPr lang="en-US" smtClean="0"/>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1265111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3A730-7C7B-E447-81B8-7CD97A9547AD}" type="datetimeFigureOut">
              <a:rPr lang="en-US" smtClean="0"/>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3245140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3A730-7C7B-E447-81B8-7CD97A9547AD}" type="datetimeFigureOut">
              <a:rPr lang="en-US" smtClean="0"/>
              <a:t>6/5/2014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AB27B-8FDA-5546-90E4-0226E398A6FE}" type="slidenum">
              <a:rPr lang="en-US" smtClean="0"/>
              <a:t>‹#›</a:t>
            </a:fld>
            <a:endParaRPr lang="en-US"/>
          </a:p>
        </p:txBody>
      </p:sp>
      <p:grpSp>
        <p:nvGrpSpPr>
          <p:cNvPr id="7" name="Group 6"/>
          <p:cNvGrpSpPr/>
          <p:nvPr userDrawn="1"/>
        </p:nvGrpSpPr>
        <p:grpSpPr>
          <a:xfrm>
            <a:off x="0" y="6643687"/>
            <a:ext cx="9144000" cy="225261"/>
            <a:chOff x="0" y="6704718"/>
            <a:chExt cx="9144000" cy="153282"/>
          </a:xfrm>
        </p:grpSpPr>
        <p:sp>
          <p:nvSpPr>
            <p:cNvPr id="8" name="Rectangle 7"/>
            <p:cNvSpPr/>
            <p:nvPr/>
          </p:nvSpPr>
          <p:spPr>
            <a:xfrm>
              <a:off x="0" y="6704718"/>
              <a:ext cx="2933962" cy="153282"/>
            </a:xfrm>
            <a:prstGeom prst="rect">
              <a:avLst/>
            </a:prstGeom>
            <a:solidFill>
              <a:srgbClr val="E503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867924" y="6704718"/>
              <a:ext cx="3276076" cy="153282"/>
            </a:xfrm>
            <a:prstGeom prst="rect">
              <a:avLst/>
            </a:prstGeom>
            <a:solidFill>
              <a:srgbClr val="185E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933962" y="6704718"/>
              <a:ext cx="3276076" cy="15328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9565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400" b="1" kern="1200">
          <a:solidFill>
            <a:srgbClr val="E5031B"/>
          </a:solidFill>
          <a:latin typeface="Arial"/>
          <a:ea typeface="+mj-ea"/>
          <a:cs typeface="Arial"/>
        </a:defRPr>
      </a:lvl1pPr>
    </p:titleStyle>
    <p:bodyStyle>
      <a:lvl1pPr marL="342900" indent="-342900" algn="l" defTabSz="457200" rtl="0" eaLnBrk="1" latinLnBrk="0" hangingPunct="1">
        <a:lnSpc>
          <a:spcPct val="100000"/>
        </a:lnSpc>
        <a:spcBef>
          <a:spcPts val="768"/>
        </a:spcBef>
        <a:buClr>
          <a:srgbClr val="185EB0"/>
        </a:buClr>
        <a:buFont typeface="Arial"/>
        <a:buChar char="•"/>
        <a:defRPr sz="3200" kern="1200">
          <a:solidFill>
            <a:schemeClr val="bg1">
              <a:lumMod val="50000"/>
            </a:schemeClr>
          </a:solidFill>
          <a:latin typeface="+mn-lt"/>
          <a:ea typeface="+mn-ea"/>
          <a:cs typeface="+mn-cs"/>
        </a:defRPr>
      </a:lvl1pPr>
      <a:lvl2pPr marL="742950" indent="-285750" algn="l" defTabSz="457200" rtl="0" eaLnBrk="1" latinLnBrk="0" hangingPunct="1">
        <a:lnSpc>
          <a:spcPct val="100000"/>
        </a:lnSpc>
        <a:spcBef>
          <a:spcPts val="768"/>
        </a:spcBef>
        <a:buClr>
          <a:srgbClr val="185EB0"/>
        </a:buClr>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lnSpc>
          <a:spcPct val="100000"/>
        </a:lnSpc>
        <a:spcBef>
          <a:spcPts val="768"/>
        </a:spcBef>
        <a:buClr>
          <a:srgbClr val="185EB0"/>
        </a:buClr>
        <a:buFont typeface="Arial"/>
        <a:buChar char="•"/>
        <a:defRPr sz="2400" kern="1200">
          <a:solidFill>
            <a:schemeClr val="bg1">
              <a:lumMod val="50000"/>
            </a:schemeClr>
          </a:solidFill>
          <a:latin typeface="+mn-lt"/>
          <a:ea typeface="+mn-ea"/>
          <a:cs typeface="+mn-cs"/>
        </a:defRPr>
      </a:lvl3pPr>
      <a:lvl4pPr marL="16002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4pPr>
      <a:lvl5pPr marL="20574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21.emf"/><Relationship Id="rId4" Type="http://schemas.openxmlformats.org/officeDocument/2006/relationships/image" Target="../media/image40.emf"/></Relationships>
</file>

<file path=ppt/slides/_rels/slide16.xml.rels><?xml version="1.0" encoding="UTF-8" standalone="yes"?>
<Relationships xmlns="http://schemas.openxmlformats.org/package/2006/relationships"><Relationship Id="rId3" Type="http://schemas.openxmlformats.org/officeDocument/2006/relationships/image" Target="../media/image42.emf"/><Relationship Id="rId7"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44.emf"/><Relationship Id="rId4" Type="http://schemas.openxmlformats.org/officeDocument/2006/relationships/image" Target="../media/image43.emf"/></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8.emf"/><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7.emf"/><Relationship Id="rId7"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emf"/><Relationship Id="rId11" Type="http://schemas.openxmlformats.org/officeDocument/2006/relationships/image" Target="../media/image26.emf"/><Relationship Id="rId5" Type="http://schemas.openxmlformats.org/officeDocument/2006/relationships/image" Target="../media/image21.emf"/><Relationship Id="rId10" Type="http://schemas.openxmlformats.org/officeDocument/2006/relationships/image" Target="../media/image25.emf"/><Relationship Id="rId4" Type="http://schemas.openxmlformats.org/officeDocument/2006/relationships/image" Target="../media/image20.emf"/><Relationship Id="rId9"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PM log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8385" y="1724882"/>
            <a:ext cx="7327229" cy="3029204"/>
          </a:xfrm>
          <a:prstGeom prst="rect">
            <a:avLst/>
          </a:prstGeom>
        </p:spPr>
      </p:pic>
    </p:spTree>
    <p:extLst>
      <p:ext uri="{BB962C8B-B14F-4D97-AF65-F5344CB8AC3E}">
        <p14:creationId xmlns:p14="http://schemas.microsoft.com/office/powerpoint/2010/main" val="354012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417638"/>
            <a:ext cx="9144000" cy="13128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 name="Content Placeholder 2"/>
          <p:cNvSpPr txBox="1">
            <a:spLocks/>
          </p:cNvSpPr>
          <p:nvPr/>
        </p:nvSpPr>
        <p:spPr>
          <a:xfrm>
            <a:off x="609600" y="1577547"/>
            <a:ext cx="8229600" cy="1089452"/>
          </a:xfrm>
          <a:prstGeom prst="rect">
            <a:avLst/>
          </a:prstGeom>
        </p:spPr>
        <p:txBody>
          <a:bodyPr vert="horz" lIns="91440" tIns="45720" rIns="91440" bIns="45720" rtlCol="0">
            <a:normAutofit lnSpcReduction="10000"/>
          </a:bodyPr>
          <a:lstStyle>
            <a:lvl1pPr marL="342900" indent="-342900" algn="l" defTabSz="457200" rtl="0" eaLnBrk="1" latinLnBrk="0" hangingPunct="1">
              <a:lnSpc>
                <a:spcPct val="100000"/>
              </a:lnSpc>
              <a:spcBef>
                <a:spcPts val="768"/>
              </a:spcBef>
              <a:buClr>
                <a:srgbClr val="185EB0"/>
              </a:buClr>
              <a:buFont typeface="Arial"/>
              <a:buChar char="•"/>
              <a:defRPr sz="3200" kern="1200">
                <a:solidFill>
                  <a:schemeClr val="bg1">
                    <a:lumMod val="50000"/>
                  </a:schemeClr>
                </a:solidFill>
                <a:latin typeface="+mn-lt"/>
                <a:ea typeface="+mn-ea"/>
                <a:cs typeface="+mn-cs"/>
              </a:defRPr>
            </a:lvl1pPr>
            <a:lvl2pPr marL="742950" indent="-285750" algn="l" defTabSz="457200" rtl="0" eaLnBrk="1" latinLnBrk="0" hangingPunct="1">
              <a:lnSpc>
                <a:spcPct val="100000"/>
              </a:lnSpc>
              <a:spcBef>
                <a:spcPts val="768"/>
              </a:spcBef>
              <a:buClr>
                <a:srgbClr val="185EB0"/>
              </a:buClr>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lnSpc>
                <a:spcPct val="100000"/>
              </a:lnSpc>
              <a:spcBef>
                <a:spcPts val="768"/>
              </a:spcBef>
              <a:buClr>
                <a:srgbClr val="185EB0"/>
              </a:buClr>
              <a:buFont typeface="Arial"/>
              <a:buChar char="•"/>
              <a:defRPr sz="2400" kern="1200">
                <a:solidFill>
                  <a:schemeClr val="bg1">
                    <a:lumMod val="50000"/>
                  </a:schemeClr>
                </a:solidFill>
                <a:latin typeface="+mn-lt"/>
                <a:ea typeface="+mn-ea"/>
                <a:cs typeface="+mn-cs"/>
              </a:defRPr>
            </a:lvl3pPr>
            <a:lvl4pPr marL="16002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4pPr>
            <a:lvl5pPr marL="20574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latin typeface="Arial"/>
                <a:cs typeface="Arial"/>
              </a:rPr>
              <a:t>Since 1991, the </a:t>
            </a:r>
            <a:r>
              <a:rPr lang="en-US" sz="3500" b="1" dirty="0">
                <a:solidFill>
                  <a:srgbClr val="185EB0"/>
                </a:solidFill>
                <a:latin typeface="Arial"/>
                <a:cs typeface="Arial"/>
              </a:rPr>
              <a:t>cost of </a:t>
            </a:r>
            <a:r>
              <a:rPr lang="en-US" sz="3500" b="1" dirty="0" smtClean="0">
                <a:solidFill>
                  <a:srgbClr val="185EB0"/>
                </a:solidFill>
                <a:latin typeface="Arial"/>
                <a:cs typeface="Arial"/>
              </a:rPr>
              <a:t>everyday goods </a:t>
            </a:r>
            <a:r>
              <a:rPr lang="en-US" sz="2800" dirty="0">
                <a:latin typeface="Arial"/>
                <a:cs typeface="Arial"/>
              </a:rPr>
              <a:t>has about </a:t>
            </a:r>
            <a:r>
              <a:rPr lang="en-US" sz="3500" b="1" dirty="0" smtClean="0">
                <a:solidFill>
                  <a:srgbClr val="185EB0"/>
                </a:solidFill>
                <a:latin typeface="Arial"/>
                <a:cs typeface="Arial"/>
              </a:rPr>
              <a:t>doubled</a:t>
            </a:r>
            <a:endParaRPr lang="en-US" sz="3500" b="1" dirty="0">
              <a:solidFill>
                <a:srgbClr val="185EB0"/>
              </a:solidFill>
              <a:latin typeface="Arial"/>
              <a:cs typeface="Arial"/>
            </a:endParaRPr>
          </a:p>
        </p:txBody>
      </p:sp>
      <p:sp>
        <p:nvSpPr>
          <p:cNvPr id="10" name="Title 9"/>
          <p:cNvSpPr>
            <a:spLocks noGrp="1"/>
          </p:cNvSpPr>
          <p:nvPr>
            <p:ph type="title"/>
          </p:nvPr>
        </p:nvSpPr>
        <p:spPr>
          <a:xfrm>
            <a:off x="609600" y="316443"/>
            <a:ext cx="8229600" cy="1143000"/>
          </a:xfrm>
        </p:spPr>
        <p:txBody>
          <a:bodyPr/>
          <a:lstStyle/>
          <a:p>
            <a:r>
              <a:rPr lang="en-US" dirty="0" smtClean="0"/>
              <a:t>How did we get in this hole?</a:t>
            </a:r>
            <a:endParaRPr lang="en-US" dirty="0"/>
          </a:p>
        </p:txBody>
      </p:sp>
      <p:pic>
        <p:nvPicPr>
          <p:cNvPr id="14" name="Picture 13" descr="eggscarto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2914621"/>
            <a:ext cx="1807694" cy="1520106"/>
          </a:xfrm>
          <a:prstGeom prst="rect">
            <a:avLst/>
          </a:prstGeom>
        </p:spPr>
      </p:pic>
      <p:pic>
        <p:nvPicPr>
          <p:cNvPr id="15" name="Picture 14" descr="bread.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19573" y="2912739"/>
            <a:ext cx="2456593" cy="1521988"/>
          </a:xfrm>
          <a:prstGeom prst="rect">
            <a:avLst/>
          </a:prstGeom>
        </p:spPr>
      </p:pic>
      <p:pic>
        <p:nvPicPr>
          <p:cNvPr id="16" name="Picture 15" descr="coffee.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74312" y="2784077"/>
            <a:ext cx="1718487" cy="2890222"/>
          </a:xfrm>
          <a:prstGeom prst="rect">
            <a:avLst/>
          </a:prstGeom>
        </p:spPr>
      </p:pic>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92799" y="4601197"/>
            <a:ext cx="2154201" cy="753970"/>
          </a:xfrm>
          <a:prstGeom prst="rect">
            <a:avLst/>
          </a:prstGeom>
        </p:spPr>
      </p:pic>
      <p:pic>
        <p:nvPicPr>
          <p:cNvPr id="5" name="Picture 4" descr="houses.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95501" y="4186978"/>
            <a:ext cx="1586728" cy="1362146"/>
          </a:xfrm>
          <a:prstGeom prst="rect">
            <a:avLst/>
          </a:prstGeom>
        </p:spPr>
      </p:pic>
      <p:sp>
        <p:nvSpPr>
          <p:cNvPr id="18" name="Rectangle 17"/>
          <p:cNvSpPr/>
          <p:nvPr/>
        </p:nvSpPr>
        <p:spPr>
          <a:xfrm>
            <a:off x="0" y="5674299"/>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 name="Content Placeholder 2"/>
          <p:cNvSpPr txBox="1">
            <a:spLocks/>
          </p:cNvSpPr>
          <p:nvPr/>
        </p:nvSpPr>
        <p:spPr>
          <a:xfrm>
            <a:off x="609600" y="5834208"/>
            <a:ext cx="8229600" cy="686795"/>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ts val="768"/>
              </a:spcBef>
              <a:buClr>
                <a:srgbClr val="185EB0"/>
              </a:buClr>
              <a:buFont typeface="Arial"/>
              <a:buChar char="•"/>
              <a:defRPr sz="3200" kern="1200">
                <a:solidFill>
                  <a:schemeClr val="bg1">
                    <a:lumMod val="50000"/>
                  </a:schemeClr>
                </a:solidFill>
                <a:latin typeface="+mn-lt"/>
                <a:ea typeface="+mn-ea"/>
                <a:cs typeface="+mn-cs"/>
              </a:defRPr>
            </a:lvl1pPr>
            <a:lvl2pPr marL="742950" indent="-285750" algn="l" defTabSz="457200" rtl="0" eaLnBrk="1" latinLnBrk="0" hangingPunct="1">
              <a:lnSpc>
                <a:spcPct val="100000"/>
              </a:lnSpc>
              <a:spcBef>
                <a:spcPts val="768"/>
              </a:spcBef>
              <a:buClr>
                <a:srgbClr val="185EB0"/>
              </a:buClr>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lnSpc>
                <a:spcPct val="100000"/>
              </a:lnSpc>
              <a:spcBef>
                <a:spcPts val="768"/>
              </a:spcBef>
              <a:buClr>
                <a:srgbClr val="185EB0"/>
              </a:buClr>
              <a:buFont typeface="Arial"/>
              <a:buChar char="•"/>
              <a:defRPr sz="2400" kern="1200">
                <a:solidFill>
                  <a:schemeClr val="bg1">
                    <a:lumMod val="50000"/>
                  </a:schemeClr>
                </a:solidFill>
                <a:latin typeface="+mn-lt"/>
                <a:ea typeface="+mn-ea"/>
                <a:cs typeface="+mn-cs"/>
              </a:defRPr>
            </a:lvl3pPr>
            <a:lvl4pPr marL="16002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4pPr>
            <a:lvl5pPr marL="20574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dirty="0" smtClean="0">
                <a:latin typeface="Arial"/>
                <a:cs typeface="Arial"/>
              </a:rPr>
              <a:t>    So has the cost of </a:t>
            </a:r>
            <a:r>
              <a:rPr lang="en-US" sz="3300" b="1" dirty="0" smtClean="0">
                <a:solidFill>
                  <a:srgbClr val="185EB0"/>
                </a:solidFill>
                <a:latin typeface="Arial"/>
                <a:cs typeface="Arial"/>
              </a:rPr>
              <a:t>building roads </a:t>
            </a:r>
            <a:endParaRPr lang="en-US" sz="3000" dirty="0" smtClean="0">
              <a:latin typeface="Arial"/>
              <a:cs typeface="Arial"/>
            </a:endParaRPr>
          </a:p>
          <a:p>
            <a:pPr marL="0" indent="0">
              <a:buFont typeface="Arial"/>
              <a:buNone/>
            </a:pPr>
            <a:endParaRPr lang="en-US" dirty="0"/>
          </a:p>
        </p:txBody>
      </p:sp>
    </p:spTree>
    <p:extLst>
      <p:ext uri="{BB962C8B-B14F-4D97-AF65-F5344CB8AC3E}">
        <p14:creationId xmlns:p14="http://schemas.microsoft.com/office/powerpoint/2010/main" val="1360217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559072456"/>
              </p:ext>
            </p:extLst>
          </p:nvPr>
        </p:nvGraphicFramePr>
        <p:xfrm>
          <a:off x="3541933" y="2479878"/>
          <a:ext cx="5104953" cy="406475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How did we get in this hole? </a:t>
            </a:r>
          </a:p>
        </p:txBody>
      </p:sp>
      <p:sp>
        <p:nvSpPr>
          <p:cNvPr id="5" name="Rectangle 4"/>
          <p:cNvSpPr/>
          <p:nvPr/>
        </p:nvSpPr>
        <p:spPr>
          <a:xfrm>
            <a:off x="0" y="1526496"/>
            <a:ext cx="9144000" cy="77764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 name="Content Placeholder 2"/>
          <p:cNvSpPr>
            <a:spLocks noGrp="1"/>
          </p:cNvSpPr>
          <p:nvPr>
            <p:ph idx="1"/>
          </p:nvPr>
        </p:nvSpPr>
        <p:spPr>
          <a:xfrm>
            <a:off x="457200" y="1497309"/>
            <a:ext cx="4913086" cy="2181086"/>
          </a:xfrm>
        </p:spPr>
        <p:txBody>
          <a:bodyPr>
            <a:normAutofit/>
          </a:bodyPr>
          <a:lstStyle/>
          <a:p>
            <a:pPr marL="0" lvl="0" indent="0">
              <a:buNone/>
            </a:pPr>
            <a:r>
              <a:rPr lang="en-US" sz="4700" b="1" dirty="0" smtClean="0">
                <a:solidFill>
                  <a:srgbClr val="185EB0"/>
                </a:solidFill>
                <a:latin typeface="Arial"/>
                <a:cs typeface="Arial"/>
              </a:rPr>
              <a:t>Financing</a:t>
            </a:r>
            <a:r>
              <a:rPr lang="en-US" dirty="0" smtClean="0">
                <a:solidFill>
                  <a:srgbClr val="185EB0"/>
                </a:solidFill>
                <a:latin typeface="Arial"/>
                <a:cs typeface="Arial"/>
              </a:rPr>
              <a:t> </a:t>
            </a:r>
            <a:br>
              <a:rPr lang="en-US" dirty="0" smtClean="0">
                <a:solidFill>
                  <a:srgbClr val="185EB0"/>
                </a:solidFill>
                <a:latin typeface="Arial"/>
                <a:cs typeface="Arial"/>
              </a:rPr>
            </a:br>
            <a:r>
              <a:rPr lang="en-US" dirty="0" smtClean="0">
                <a:latin typeface="Arial"/>
                <a:cs typeface="Arial"/>
              </a:rPr>
              <a:t>for </a:t>
            </a:r>
            <a:r>
              <a:rPr lang="en-US" dirty="0">
                <a:latin typeface="Arial"/>
                <a:cs typeface="Arial"/>
              </a:rPr>
              <a:t>our roads is stuck back in the </a:t>
            </a:r>
            <a:r>
              <a:rPr lang="en-US" b="1" dirty="0" smtClean="0">
                <a:solidFill>
                  <a:schemeClr val="tx1"/>
                </a:solidFill>
                <a:latin typeface="Arial"/>
                <a:cs typeface="Arial"/>
              </a:rPr>
              <a:t>last century</a:t>
            </a:r>
            <a:endParaRPr lang="en-US" b="1" dirty="0">
              <a:solidFill>
                <a:schemeClr val="tx1"/>
              </a:solidFill>
              <a:latin typeface="Arial"/>
              <a:cs typeface="Arial"/>
            </a:endParaRPr>
          </a:p>
          <a:p>
            <a:pPr marL="0" indent="0">
              <a:buNone/>
            </a:pPr>
            <a:endParaRPr lang="en-US" dirty="0"/>
          </a:p>
        </p:txBody>
      </p:sp>
      <p:sp>
        <p:nvSpPr>
          <p:cNvPr id="7" name="Rectangle 6"/>
          <p:cNvSpPr/>
          <p:nvPr/>
        </p:nvSpPr>
        <p:spPr>
          <a:xfrm>
            <a:off x="3740207" y="4198240"/>
            <a:ext cx="2254250" cy="646331"/>
          </a:xfrm>
          <a:prstGeom prst="rect">
            <a:avLst/>
          </a:prstGeom>
        </p:spPr>
        <p:txBody>
          <a:bodyPr wrap="square">
            <a:spAutoFit/>
          </a:bodyPr>
          <a:lstStyle/>
          <a:p>
            <a:pPr lvl="0" algn="ctr"/>
            <a:r>
              <a:rPr lang="en-US" sz="3600" b="1" dirty="0" smtClean="0">
                <a:solidFill>
                  <a:srgbClr val="FF0000"/>
                </a:solidFill>
                <a:latin typeface="Arial"/>
                <a:cs typeface="Arial"/>
              </a:rPr>
              <a:t>$1.10</a:t>
            </a:r>
            <a:endParaRPr lang="en-US" sz="2400" dirty="0">
              <a:solidFill>
                <a:srgbClr val="FF0000"/>
              </a:solidFill>
              <a:latin typeface="Arial"/>
              <a:cs typeface="Arial"/>
            </a:endParaRPr>
          </a:p>
        </p:txBody>
      </p:sp>
      <p:sp>
        <p:nvSpPr>
          <p:cNvPr id="9" name="Rectangle 8"/>
          <p:cNvSpPr/>
          <p:nvPr/>
        </p:nvSpPr>
        <p:spPr>
          <a:xfrm>
            <a:off x="6318611" y="2304144"/>
            <a:ext cx="1800680" cy="642636"/>
          </a:xfrm>
          <a:prstGeom prst="rect">
            <a:avLst/>
          </a:prstGeom>
        </p:spPr>
        <p:txBody>
          <a:bodyPr wrap="square">
            <a:spAutoFit/>
          </a:bodyPr>
          <a:lstStyle/>
          <a:p>
            <a:pPr lvl="0" algn="ctr"/>
            <a:r>
              <a:rPr lang="en-US" sz="3600" b="1" dirty="0" smtClean="0">
                <a:solidFill>
                  <a:srgbClr val="FF0000"/>
                </a:solidFill>
                <a:latin typeface="Arial"/>
                <a:cs typeface="Arial"/>
              </a:rPr>
              <a:t>$</a:t>
            </a:r>
            <a:r>
              <a:rPr lang="en-US" sz="3600" b="1" dirty="0" smtClean="0">
                <a:solidFill>
                  <a:srgbClr val="FF0000"/>
                </a:solidFill>
                <a:latin typeface="Arial"/>
                <a:cs typeface="Arial"/>
              </a:rPr>
              <a:t>3.26</a:t>
            </a:r>
            <a:endParaRPr lang="en-US" sz="2400" dirty="0">
              <a:solidFill>
                <a:srgbClr val="FF0000"/>
              </a:solidFill>
              <a:latin typeface="Arial"/>
              <a:cs typeface="Arial"/>
            </a:endParaRPr>
          </a:p>
        </p:txBody>
      </p:sp>
      <p:sp>
        <p:nvSpPr>
          <p:cNvPr id="12" name="Rectangle 11"/>
          <p:cNvSpPr/>
          <p:nvPr/>
        </p:nvSpPr>
        <p:spPr>
          <a:xfrm>
            <a:off x="634999" y="5015467"/>
            <a:ext cx="2254250" cy="461665"/>
          </a:xfrm>
          <a:prstGeom prst="rect">
            <a:avLst/>
          </a:prstGeom>
        </p:spPr>
        <p:txBody>
          <a:bodyPr wrap="square">
            <a:spAutoFit/>
          </a:bodyPr>
          <a:lstStyle/>
          <a:p>
            <a:pPr lvl="0" algn="r"/>
            <a:r>
              <a:rPr lang="en-US" sz="2400" b="1" dirty="0" smtClean="0">
                <a:solidFill>
                  <a:srgbClr val="FF0000"/>
                </a:solidFill>
                <a:latin typeface="Arial"/>
                <a:cs typeface="Arial"/>
              </a:rPr>
              <a:t>Gallon of Gas</a:t>
            </a:r>
            <a:endParaRPr lang="en-US" sz="2400" b="1" dirty="0">
              <a:solidFill>
                <a:srgbClr val="FF0000"/>
              </a:solidFill>
              <a:latin typeface="Arial"/>
              <a:cs typeface="Arial"/>
            </a:endParaRPr>
          </a:p>
        </p:txBody>
      </p:sp>
      <p:sp>
        <p:nvSpPr>
          <p:cNvPr id="16" name="Rectangle 15"/>
          <p:cNvSpPr/>
          <p:nvPr/>
        </p:nvSpPr>
        <p:spPr>
          <a:xfrm>
            <a:off x="-72572" y="5477132"/>
            <a:ext cx="2961821" cy="461665"/>
          </a:xfrm>
          <a:prstGeom prst="rect">
            <a:avLst/>
          </a:prstGeom>
          <a:noFill/>
        </p:spPr>
        <p:txBody>
          <a:bodyPr wrap="square">
            <a:spAutoFit/>
          </a:bodyPr>
          <a:lstStyle/>
          <a:p>
            <a:pPr lvl="0" algn="r"/>
            <a:r>
              <a:rPr lang="en-US" sz="2400" b="1" dirty="0" smtClean="0">
                <a:solidFill>
                  <a:srgbClr val="185EB0"/>
                </a:solidFill>
                <a:latin typeface="Arial"/>
                <a:cs typeface="Arial"/>
              </a:rPr>
              <a:t>Gas Tax Portion</a:t>
            </a:r>
            <a:endParaRPr lang="en-US" sz="2400" b="1" dirty="0">
              <a:solidFill>
                <a:srgbClr val="185EB0"/>
              </a:solidFill>
              <a:latin typeface="Arial"/>
              <a:cs typeface="Arial"/>
            </a:endParaRPr>
          </a:p>
        </p:txBody>
      </p:sp>
      <p:cxnSp>
        <p:nvCxnSpPr>
          <p:cNvPr id="19" name="Straight Connector 18"/>
          <p:cNvCxnSpPr/>
          <p:nvPr/>
        </p:nvCxnSpPr>
        <p:spPr>
          <a:xfrm>
            <a:off x="4191000" y="5625496"/>
            <a:ext cx="3855719" cy="0"/>
          </a:xfrm>
          <a:prstGeom prst="line">
            <a:avLst/>
          </a:prstGeom>
          <a:ln w="19050" cmpd="sng">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994207" y="5871065"/>
            <a:ext cx="4438593" cy="33866"/>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24866" y="5849329"/>
            <a:ext cx="4563534" cy="707886"/>
          </a:xfrm>
          <a:prstGeom prst="rect">
            <a:avLst/>
          </a:prstGeom>
          <a:noFill/>
        </p:spPr>
        <p:txBody>
          <a:bodyPr wrap="square" rtlCol="0">
            <a:spAutoFit/>
          </a:bodyPr>
          <a:lstStyle/>
          <a:p>
            <a:r>
              <a:rPr lang="en-US" sz="4000" b="1" dirty="0" smtClean="0">
                <a:solidFill>
                  <a:schemeClr val="tx1">
                    <a:lumMod val="50000"/>
                    <a:lumOff val="50000"/>
                  </a:schemeClr>
                </a:solidFill>
                <a:latin typeface="Arial"/>
                <a:cs typeface="Arial"/>
              </a:rPr>
              <a:t>1991			 2014</a:t>
            </a:r>
            <a:endParaRPr lang="en-US" sz="4000" b="1"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1764644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r>
              <a:rPr lang="en-US" dirty="0" smtClean="0"/>
              <a:t>Borrowing is maxed out</a:t>
            </a:r>
            <a:endParaRPr lang="en-US" dirty="0"/>
          </a:p>
        </p:txBody>
      </p:sp>
      <p:sp>
        <p:nvSpPr>
          <p:cNvPr id="11" name="Rectangle 10"/>
          <p:cNvSpPr/>
          <p:nvPr/>
        </p:nvSpPr>
        <p:spPr>
          <a:xfrm>
            <a:off x="0" y="1453924"/>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 name="Content Placeholder 2"/>
          <p:cNvSpPr txBox="1">
            <a:spLocks/>
          </p:cNvSpPr>
          <p:nvPr/>
        </p:nvSpPr>
        <p:spPr>
          <a:xfrm>
            <a:off x="457200" y="1701760"/>
            <a:ext cx="8229600" cy="686795"/>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lnSpc>
                <a:spcPct val="100000"/>
              </a:lnSpc>
              <a:spcBef>
                <a:spcPts val="768"/>
              </a:spcBef>
              <a:buClr>
                <a:srgbClr val="185EB0"/>
              </a:buClr>
              <a:buFont typeface="Arial"/>
              <a:buChar char="•"/>
              <a:defRPr sz="3200" kern="1200">
                <a:solidFill>
                  <a:schemeClr val="bg1">
                    <a:lumMod val="50000"/>
                  </a:schemeClr>
                </a:solidFill>
                <a:latin typeface="+mn-lt"/>
                <a:ea typeface="+mn-ea"/>
                <a:cs typeface="+mn-cs"/>
              </a:defRPr>
            </a:lvl1pPr>
            <a:lvl2pPr marL="742950" indent="-285750" algn="l" defTabSz="457200" rtl="0" eaLnBrk="1" latinLnBrk="0" hangingPunct="1">
              <a:lnSpc>
                <a:spcPct val="100000"/>
              </a:lnSpc>
              <a:spcBef>
                <a:spcPts val="768"/>
              </a:spcBef>
              <a:buClr>
                <a:srgbClr val="185EB0"/>
              </a:buClr>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lnSpc>
                <a:spcPct val="100000"/>
              </a:lnSpc>
              <a:spcBef>
                <a:spcPts val="768"/>
              </a:spcBef>
              <a:buClr>
                <a:srgbClr val="185EB0"/>
              </a:buClr>
              <a:buFont typeface="Arial"/>
              <a:buChar char="•"/>
              <a:defRPr sz="2400" kern="1200">
                <a:solidFill>
                  <a:schemeClr val="bg1">
                    <a:lumMod val="50000"/>
                  </a:schemeClr>
                </a:solidFill>
                <a:latin typeface="+mn-lt"/>
                <a:ea typeface="+mn-ea"/>
                <a:cs typeface="+mn-cs"/>
              </a:defRPr>
            </a:lvl3pPr>
            <a:lvl4pPr marL="16002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4pPr>
            <a:lvl5pPr marL="20574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4600" b="1" dirty="0" smtClean="0">
                <a:solidFill>
                  <a:srgbClr val="185EB0"/>
                </a:solidFill>
              </a:rPr>
              <a:t>$17 billion </a:t>
            </a:r>
            <a:r>
              <a:rPr lang="en-US" sz="3600" dirty="0" smtClean="0"/>
              <a:t>in debt from bond financing to build highways</a:t>
            </a:r>
            <a:endParaRPr lang="en-US" dirty="0"/>
          </a:p>
        </p:txBody>
      </p:sp>
      <p:pic>
        <p:nvPicPr>
          <p:cNvPr id="2" name="Picture 1" descr="CreditCard.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406423"/>
            <a:ext cx="9144000" cy="4303409"/>
          </a:xfrm>
          <a:prstGeom prst="rect">
            <a:avLst/>
          </a:prstGeom>
        </p:spPr>
      </p:pic>
    </p:spTree>
    <p:extLst>
      <p:ext uri="{BB962C8B-B14F-4D97-AF65-F5344CB8AC3E}">
        <p14:creationId xmlns:p14="http://schemas.microsoft.com/office/powerpoint/2010/main" val="2387225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p Arrow 5"/>
          <p:cNvSpPr/>
          <p:nvPr/>
        </p:nvSpPr>
        <p:spPr>
          <a:xfrm>
            <a:off x="626945" y="2642024"/>
            <a:ext cx="2064256" cy="3633772"/>
          </a:xfrm>
          <a:prstGeom prst="upArrow">
            <a:avLst/>
          </a:prstGeom>
          <a:solidFill>
            <a:srgbClr val="185E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6200000">
            <a:off x="91573" y="4135031"/>
            <a:ext cx="3126138" cy="1046901"/>
          </a:xfrm>
          <a:noFill/>
          <a:ln>
            <a:noFill/>
          </a:ln>
        </p:spPr>
        <p:txBody>
          <a:bodyPr>
            <a:normAutofit/>
          </a:bodyPr>
          <a:lstStyle/>
          <a:p>
            <a:pPr>
              <a:lnSpc>
                <a:spcPct val="80000"/>
              </a:lnSpc>
            </a:pPr>
            <a:r>
              <a:rPr lang="en-US" sz="3000" dirty="0" smtClean="0">
                <a:solidFill>
                  <a:schemeClr val="bg1"/>
                </a:solidFill>
              </a:rPr>
              <a:t>Construction</a:t>
            </a:r>
            <a:br>
              <a:rPr lang="en-US" sz="3000" dirty="0" smtClean="0">
                <a:solidFill>
                  <a:schemeClr val="bg1"/>
                </a:solidFill>
              </a:rPr>
            </a:br>
            <a:r>
              <a:rPr lang="en-US" sz="3000" dirty="0" smtClean="0">
                <a:solidFill>
                  <a:schemeClr val="bg1"/>
                </a:solidFill>
              </a:rPr>
              <a:t>Costs</a:t>
            </a:r>
            <a:endParaRPr lang="en-US" sz="3000" dirty="0">
              <a:solidFill>
                <a:schemeClr val="bg1"/>
              </a:solidFill>
            </a:endParaRPr>
          </a:p>
        </p:txBody>
      </p:sp>
      <p:sp>
        <p:nvSpPr>
          <p:cNvPr id="4" name="Rectangle 3"/>
          <p:cNvSpPr/>
          <p:nvPr/>
        </p:nvSpPr>
        <p:spPr>
          <a:xfrm>
            <a:off x="4944941" y="4706136"/>
            <a:ext cx="3653955" cy="1569660"/>
          </a:xfrm>
          <a:prstGeom prst="rect">
            <a:avLst/>
          </a:prstGeom>
        </p:spPr>
        <p:txBody>
          <a:bodyPr wrap="square">
            <a:spAutoFit/>
          </a:bodyPr>
          <a:lstStyle/>
          <a:p>
            <a:pPr lvl="0"/>
            <a:r>
              <a:rPr lang="en-US" sz="2400" dirty="0" smtClean="0">
                <a:solidFill>
                  <a:schemeClr val="tx1">
                    <a:lumMod val="50000"/>
                    <a:lumOff val="50000"/>
                  </a:schemeClr>
                </a:solidFill>
                <a:latin typeface="Arial"/>
                <a:cs typeface="Arial"/>
              </a:rPr>
              <a:t>In </a:t>
            </a:r>
            <a:r>
              <a:rPr lang="en-US" sz="2400" dirty="0">
                <a:solidFill>
                  <a:schemeClr val="tx1">
                    <a:lumMod val="50000"/>
                    <a:lumOff val="50000"/>
                  </a:schemeClr>
                </a:solidFill>
                <a:latin typeface="Arial"/>
                <a:cs typeface="Arial"/>
              </a:rPr>
              <a:t>the future </a:t>
            </a:r>
            <a:r>
              <a:rPr lang="en-US" sz="2400" dirty="0" smtClean="0">
                <a:solidFill>
                  <a:schemeClr val="tx1">
                    <a:lumMod val="50000"/>
                    <a:lumOff val="50000"/>
                  </a:schemeClr>
                </a:solidFill>
                <a:latin typeface="Arial"/>
                <a:cs typeface="Arial"/>
              </a:rPr>
              <a:t>we’ll have </a:t>
            </a:r>
          </a:p>
          <a:p>
            <a:pPr lvl="0"/>
            <a:r>
              <a:rPr lang="en-US" sz="2400" b="1" dirty="0" smtClean="0">
                <a:solidFill>
                  <a:srgbClr val="185EB0"/>
                </a:solidFill>
                <a:latin typeface="Arial"/>
                <a:cs typeface="Arial"/>
              </a:rPr>
              <a:t>less </a:t>
            </a:r>
            <a:r>
              <a:rPr lang="en-US" sz="2400" b="1" dirty="0">
                <a:solidFill>
                  <a:srgbClr val="185EB0"/>
                </a:solidFill>
                <a:latin typeface="Arial"/>
                <a:cs typeface="Arial"/>
              </a:rPr>
              <a:t>and less </a:t>
            </a:r>
            <a:r>
              <a:rPr lang="en-US" sz="2400" b="1" dirty="0" smtClean="0">
                <a:solidFill>
                  <a:srgbClr val="185EB0"/>
                </a:solidFill>
                <a:latin typeface="Arial"/>
                <a:cs typeface="Arial"/>
              </a:rPr>
              <a:t>funding</a:t>
            </a:r>
          </a:p>
          <a:p>
            <a:pPr lvl="0"/>
            <a:r>
              <a:rPr lang="en-US" sz="2400" dirty="0" smtClean="0">
                <a:solidFill>
                  <a:schemeClr val="tx1">
                    <a:lumMod val="50000"/>
                    <a:lumOff val="50000"/>
                  </a:schemeClr>
                </a:solidFill>
                <a:latin typeface="Arial"/>
                <a:cs typeface="Arial"/>
              </a:rPr>
              <a:t>as </a:t>
            </a:r>
            <a:r>
              <a:rPr lang="en-US" sz="2400" dirty="0">
                <a:solidFill>
                  <a:schemeClr val="tx1">
                    <a:lumMod val="50000"/>
                    <a:lumOff val="50000"/>
                  </a:schemeClr>
                </a:solidFill>
                <a:latin typeface="Arial"/>
                <a:cs typeface="Arial"/>
              </a:rPr>
              <a:t>we move to fuel efficient cars</a:t>
            </a:r>
          </a:p>
        </p:txBody>
      </p:sp>
      <p:sp>
        <p:nvSpPr>
          <p:cNvPr id="7" name="Up Arrow 6"/>
          <p:cNvSpPr/>
          <p:nvPr/>
        </p:nvSpPr>
        <p:spPr>
          <a:xfrm rot="10800000">
            <a:off x="2691201" y="2642023"/>
            <a:ext cx="2064256" cy="3633772"/>
          </a:xfrm>
          <a:prstGeom prst="upArrow">
            <a:avLst/>
          </a:prstGeom>
          <a:solidFill>
            <a:srgbClr val="E503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rot="16200000">
            <a:off x="2929286" y="3035778"/>
            <a:ext cx="1551408" cy="104690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pPr algn="r"/>
            <a:r>
              <a:rPr lang="en-US" sz="3000" dirty="0" smtClean="0">
                <a:solidFill>
                  <a:schemeClr val="bg1"/>
                </a:solidFill>
              </a:rPr>
              <a:t>Buying </a:t>
            </a:r>
          </a:p>
          <a:p>
            <a:pPr algn="r"/>
            <a:r>
              <a:rPr lang="en-US" sz="3000" dirty="0" smtClean="0">
                <a:solidFill>
                  <a:schemeClr val="bg1"/>
                </a:solidFill>
              </a:rPr>
              <a:t>Power</a:t>
            </a:r>
            <a:endParaRPr lang="en-US" sz="3000" dirty="0">
              <a:solidFill>
                <a:schemeClr val="bg1"/>
              </a:solidFill>
            </a:endParaRPr>
          </a:p>
        </p:txBody>
      </p:sp>
      <p:sp>
        <p:nvSpPr>
          <p:cNvPr id="9"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r>
              <a:rPr lang="en-US" dirty="0"/>
              <a:t>What does this mean?</a:t>
            </a:r>
          </a:p>
        </p:txBody>
      </p:sp>
      <p:sp>
        <p:nvSpPr>
          <p:cNvPr id="11" name="Rectangle 10"/>
          <p:cNvSpPr/>
          <p:nvPr/>
        </p:nvSpPr>
        <p:spPr>
          <a:xfrm>
            <a:off x="0" y="1417638"/>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 name="Content Placeholder 2"/>
          <p:cNvSpPr txBox="1">
            <a:spLocks/>
          </p:cNvSpPr>
          <p:nvPr/>
        </p:nvSpPr>
        <p:spPr>
          <a:xfrm>
            <a:off x="609600" y="1641048"/>
            <a:ext cx="8229600" cy="686795"/>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ts val="768"/>
              </a:spcBef>
              <a:buClr>
                <a:srgbClr val="185EB0"/>
              </a:buClr>
              <a:buFont typeface="Arial"/>
              <a:buChar char="•"/>
              <a:defRPr sz="3200" kern="1200">
                <a:solidFill>
                  <a:schemeClr val="bg1">
                    <a:lumMod val="50000"/>
                  </a:schemeClr>
                </a:solidFill>
                <a:latin typeface="+mn-lt"/>
                <a:ea typeface="+mn-ea"/>
                <a:cs typeface="+mn-cs"/>
              </a:defRPr>
            </a:lvl1pPr>
            <a:lvl2pPr marL="742950" indent="-285750" algn="l" defTabSz="457200" rtl="0" eaLnBrk="1" latinLnBrk="0" hangingPunct="1">
              <a:lnSpc>
                <a:spcPct val="100000"/>
              </a:lnSpc>
              <a:spcBef>
                <a:spcPts val="768"/>
              </a:spcBef>
              <a:buClr>
                <a:srgbClr val="185EB0"/>
              </a:buClr>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lnSpc>
                <a:spcPct val="100000"/>
              </a:lnSpc>
              <a:spcBef>
                <a:spcPts val="768"/>
              </a:spcBef>
              <a:buClr>
                <a:srgbClr val="185EB0"/>
              </a:buClr>
              <a:buFont typeface="Arial"/>
              <a:buChar char="•"/>
              <a:defRPr sz="2400" kern="1200">
                <a:solidFill>
                  <a:schemeClr val="bg1">
                    <a:lumMod val="50000"/>
                  </a:schemeClr>
                </a:solidFill>
                <a:latin typeface="+mn-lt"/>
                <a:ea typeface="+mn-ea"/>
                <a:cs typeface="+mn-cs"/>
              </a:defRPr>
            </a:lvl3pPr>
            <a:lvl4pPr marL="16002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4pPr>
            <a:lvl5pPr marL="20574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300" b="1" dirty="0" smtClean="0">
                <a:solidFill>
                  <a:srgbClr val="185EB0"/>
                </a:solidFill>
                <a:latin typeface="Arial"/>
                <a:cs typeface="Arial"/>
              </a:rPr>
              <a:t>Everything</a:t>
            </a:r>
            <a:r>
              <a:rPr lang="en-US" dirty="0" smtClean="0">
                <a:solidFill>
                  <a:srgbClr val="185EB0"/>
                </a:solidFill>
                <a:latin typeface="Arial"/>
                <a:cs typeface="Arial"/>
              </a:rPr>
              <a:t> </a:t>
            </a:r>
            <a:r>
              <a:rPr lang="en-US" sz="3000" dirty="0" smtClean="0">
                <a:latin typeface="Arial"/>
                <a:cs typeface="Arial"/>
              </a:rPr>
              <a:t>costs more these days</a:t>
            </a:r>
          </a:p>
          <a:p>
            <a:pPr marL="0" indent="0">
              <a:buFont typeface="Arial"/>
              <a:buNone/>
            </a:pP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44941" y="2946400"/>
            <a:ext cx="3815878" cy="1592453"/>
          </a:xfrm>
          <a:prstGeom prst="rect">
            <a:avLst/>
          </a:prstGeom>
        </p:spPr>
      </p:pic>
    </p:spTree>
    <p:extLst>
      <p:ext uri="{BB962C8B-B14F-4D97-AF65-F5344CB8AC3E}">
        <p14:creationId xmlns:p14="http://schemas.microsoft.com/office/powerpoint/2010/main" val="1913834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2122713"/>
            <a:ext cx="9144000" cy="84591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 name="Title 1"/>
          <p:cNvSpPr>
            <a:spLocks noGrp="1"/>
          </p:cNvSpPr>
          <p:nvPr>
            <p:ph type="title"/>
          </p:nvPr>
        </p:nvSpPr>
        <p:spPr>
          <a:xfrm>
            <a:off x="570783" y="218167"/>
            <a:ext cx="5162359" cy="1143000"/>
          </a:xfrm>
        </p:spPr>
        <p:txBody>
          <a:bodyPr>
            <a:normAutofit/>
          </a:bodyPr>
          <a:lstStyle/>
          <a:p>
            <a:r>
              <a:rPr lang="en-US" dirty="0" smtClean="0">
                <a:solidFill>
                  <a:srgbClr val="E5031B"/>
                </a:solidFill>
              </a:rPr>
              <a:t>What does this</a:t>
            </a:r>
            <a:endParaRPr lang="en-US" dirty="0">
              <a:solidFill>
                <a:srgbClr val="E5031B"/>
              </a:solidFill>
            </a:endParaRPr>
          </a:p>
        </p:txBody>
      </p:sp>
      <p:sp>
        <p:nvSpPr>
          <p:cNvPr id="7" name="Rectangle 6"/>
          <p:cNvSpPr/>
          <p:nvPr/>
        </p:nvSpPr>
        <p:spPr>
          <a:xfrm>
            <a:off x="381003" y="871762"/>
            <a:ext cx="7511139" cy="1200329"/>
          </a:xfrm>
          <a:prstGeom prst="rect">
            <a:avLst/>
          </a:prstGeom>
        </p:spPr>
        <p:txBody>
          <a:bodyPr wrap="square">
            <a:spAutoFit/>
          </a:bodyPr>
          <a:lstStyle/>
          <a:p>
            <a:r>
              <a:rPr lang="en-US" sz="7200" b="1" dirty="0" smtClean="0">
                <a:solidFill>
                  <a:srgbClr val="E5031B"/>
                </a:solidFill>
                <a:latin typeface="Arial"/>
                <a:cs typeface="Arial"/>
              </a:rPr>
              <a:t>mean to me?</a:t>
            </a:r>
            <a:endParaRPr lang="en-US" sz="7200" b="1" dirty="0">
              <a:solidFill>
                <a:srgbClr val="E5031B"/>
              </a:solidFill>
              <a:latin typeface="Arial"/>
              <a:cs typeface="Arial"/>
            </a:endParaRPr>
          </a:p>
        </p:txBody>
      </p:sp>
      <p:sp>
        <p:nvSpPr>
          <p:cNvPr id="9" name="Rectangle 8"/>
          <p:cNvSpPr/>
          <p:nvPr/>
        </p:nvSpPr>
        <p:spPr>
          <a:xfrm>
            <a:off x="3746500" y="3474544"/>
            <a:ext cx="2590799" cy="1384995"/>
          </a:xfrm>
          <a:prstGeom prst="rect">
            <a:avLst/>
          </a:prstGeom>
        </p:spPr>
        <p:txBody>
          <a:bodyPr wrap="square">
            <a:spAutoFit/>
          </a:bodyPr>
          <a:lstStyle/>
          <a:p>
            <a:pPr lvl="0" algn="ctr"/>
            <a:r>
              <a:rPr lang="en-US" sz="3600" b="1" dirty="0" smtClean="0">
                <a:solidFill>
                  <a:srgbClr val="185EB0"/>
                </a:solidFill>
                <a:latin typeface="Arial"/>
                <a:cs typeface="Arial"/>
              </a:rPr>
              <a:t>$128</a:t>
            </a:r>
            <a:r>
              <a:rPr lang="en-US" sz="2400" dirty="0" smtClean="0">
                <a:solidFill>
                  <a:schemeClr val="tx1">
                    <a:lumMod val="50000"/>
                    <a:lumOff val="50000"/>
                  </a:schemeClr>
                </a:solidFill>
                <a:latin typeface="Arial"/>
                <a:cs typeface="Arial"/>
              </a:rPr>
              <a:t>/month</a:t>
            </a:r>
          </a:p>
          <a:p>
            <a:pPr lvl="0" algn="ctr"/>
            <a:r>
              <a:rPr lang="en-US" sz="2400" dirty="0" smtClean="0">
                <a:solidFill>
                  <a:schemeClr val="tx1">
                    <a:lumMod val="50000"/>
                    <a:lumOff val="50000"/>
                  </a:schemeClr>
                </a:solidFill>
                <a:latin typeface="Arial"/>
                <a:cs typeface="Arial"/>
              </a:rPr>
              <a:t>Internet, phone, cable TV</a:t>
            </a:r>
            <a:endParaRPr lang="en-US" sz="2400" dirty="0">
              <a:solidFill>
                <a:schemeClr val="tx1">
                  <a:lumMod val="50000"/>
                  <a:lumOff val="50000"/>
                </a:schemeClr>
              </a:solidFill>
              <a:latin typeface="Arial"/>
              <a:cs typeface="Arial"/>
            </a:endParaRPr>
          </a:p>
        </p:txBody>
      </p:sp>
      <p:sp>
        <p:nvSpPr>
          <p:cNvPr id="10" name="Rectangle 9"/>
          <p:cNvSpPr/>
          <p:nvPr/>
        </p:nvSpPr>
        <p:spPr>
          <a:xfrm>
            <a:off x="268074" y="3530560"/>
            <a:ext cx="3062515" cy="1523494"/>
          </a:xfrm>
          <a:prstGeom prst="rect">
            <a:avLst/>
          </a:prstGeom>
        </p:spPr>
        <p:txBody>
          <a:bodyPr wrap="square">
            <a:spAutoFit/>
          </a:bodyPr>
          <a:lstStyle/>
          <a:p>
            <a:pPr algn="ctr"/>
            <a:r>
              <a:rPr lang="en-US" sz="4500" b="1" dirty="0" smtClean="0">
                <a:solidFill>
                  <a:srgbClr val="E5031B"/>
                </a:solidFill>
                <a:latin typeface="Arial"/>
                <a:cs typeface="Arial"/>
              </a:rPr>
              <a:t>$22</a:t>
            </a:r>
            <a:r>
              <a:rPr lang="en-US" sz="2400" dirty="0" smtClean="0">
                <a:solidFill>
                  <a:schemeClr val="tx1">
                    <a:lumMod val="50000"/>
                    <a:lumOff val="50000"/>
                  </a:schemeClr>
                </a:solidFill>
                <a:latin typeface="Arial"/>
                <a:cs typeface="Arial"/>
              </a:rPr>
              <a:t>/month</a:t>
            </a:r>
            <a:endParaRPr lang="en-US" sz="2400" dirty="0">
              <a:solidFill>
                <a:schemeClr val="tx1">
                  <a:lumMod val="50000"/>
                  <a:lumOff val="50000"/>
                </a:schemeClr>
              </a:solidFill>
              <a:latin typeface="Arial"/>
              <a:cs typeface="Arial"/>
            </a:endParaRPr>
          </a:p>
          <a:p>
            <a:pPr lvl="0" algn="ctr"/>
            <a:r>
              <a:rPr lang="en-US" sz="2400" dirty="0" smtClean="0">
                <a:solidFill>
                  <a:schemeClr val="tx1">
                    <a:lumMod val="50000"/>
                    <a:lumOff val="50000"/>
                  </a:schemeClr>
                </a:solidFill>
                <a:latin typeface="Arial"/>
                <a:cs typeface="Arial"/>
              </a:rPr>
              <a:t>in state/federal gas </a:t>
            </a:r>
            <a:r>
              <a:rPr lang="en-US" sz="2400" dirty="0">
                <a:solidFill>
                  <a:schemeClr val="tx1">
                    <a:lumMod val="50000"/>
                    <a:lumOff val="50000"/>
                  </a:schemeClr>
                </a:solidFill>
                <a:latin typeface="Arial"/>
                <a:cs typeface="Arial"/>
              </a:rPr>
              <a:t>taxes and auto fees</a:t>
            </a:r>
          </a:p>
        </p:txBody>
      </p:sp>
      <p:cxnSp>
        <p:nvCxnSpPr>
          <p:cNvPr id="11" name="Straight Connector 10"/>
          <p:cNvCxnSpPr/>
          <p:nvPr/>
        </p:nvCxnSpPr>
        <p:spPr>
          <a:xfrm>
            <a:off x="3519715" y="3186346"/>
            <a:ext cx="0" cy="2770188"/>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5" name="Picture 24" descr="GAS-Pump-w-spike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5290" y="5150955"/>
            <a:ext cx="862840" cy="1178638"/>
          </a:xfrm>
          <a:prstGeom prst="rect">
            <a:avLst/>
          </a:prstGeom>
        </p:spPr>
      </p:pic>
      <p:pic>
        <p:nvPicPr>
          <p:cNvPr id="35" name="Picture 34" descr="registration.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99332" y="5328500"/>
            <a:ext cx="1230526" cy="768190"/>
          </a:xfrm>
          <a:prstGeom prst="rect">
            <a:avLst/>
          </a:prstGeom>
        </p:spPr>
      </p:pic>
      <p:pic>
        <p:nvPicPr>
          <p:cNvPr id="2" name="Picture 1" descr="dollar symbol.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75715" y="52248"/>
            <a:ext cx="2068286" cy="2068286"/>
          </a:xfrm>
          <a:prstGeom prst="rect">
            <a:avLst/>
          </a:prstGeom>
        </p:spPr>
      </p:pic>
      <p:sp>
        <p:nvSpPr>
          <p:cNvPr id="15" name="Rectangle 14"/>
          <p:cNvSpPr/>
          <p:nvPr/>
        </p:nvSpPr>
        <p:spPr>
          <a:xfrm>
            <a:off x="6337299" y="3588844"/>
            <a:ext cx="2247901" cy="1015663"/>
          </a:xfrm>
          <a:prstGeom prst="rect">
            <a:avLst/>
          </a:prstGeom>
        </p:spPr>
        <p:txBody>
          <a:bodyPr wrap="square">
            <a:spAutoFit/>
          </a:bodyPr>
          <a:lstStyle/>
          <a:p>
            <a:pPr lvl="0" algn="ctr"/>
            <a:r>
              <a:rPr lang="en-US" sz="3600" b="1" dirty="0" smtClean="0">
                <a:solidFill>
                  <a:srgbClr val="185EB0"/>
                </a:solidFill>
                <a:latin typeface="Arial"/>
                <a:cs typeface="Arial"/>
              </a:rPr>
              <a:t>$</a:t>
            </a:r>
            <a:r>
              <a:rPr lang="en-US" sz="3600" b="1" dirty="0" smtClean="0">
                <a:solidFill>
                  <a:srgbClr val="185EB0"/>
                </a:solidFill>
                <a:latin typeface="Arial"/>
                <a:cs typeface="Arial"/>
              </a:rPr>
              <a:t>71</a:t>
            </a:r>
            <a:r>
              <a:rPr lang="en-US" sz="2400" dirty="0" smtClean="0">
                <a:solidFill>
                  <a:schemeClr val="tx1">
                    <a:lumMod val="50000"/>
                    <a:lumOff val="50000"/>
                  </a:schemeClr>
                </a:solidFill>
                <a:latin typeface="Arial"/>
                <a:cs typeface="Arial"/>
              </a:rPr>
              <a:t>/month</a:t>
            </a:r>
            <a:endParaRPr lang="en-US" sz="2400" dirty="0" smtClean="0">
              <a:solidFill>
                <a:schemeClr val="tx1">
                  <a:lumMod val="50000"/>
                  <a:lumOff val="50000"/>
                </a:schemeClr>
              </a:solidFill>
              <a:latin typeface="Arial"/>
              <a:cs typeface="Arial"/>
            </a:endParaRPr>
          </a:p>
          <a:p>
            <a:pPr lvl="0" algn="ctr"/>
            <a:r>
              <a:rPr lang="en-US" sz="2400" dirty="0" smtClean="0">
                <a:solidFill>
                  <a:schemeClr val="tx1">
                    <a:lumMod val="50000"/>
                    <a:lumOff val="50000"/>
                  </a:schemeClr>
                </a:solidFill>
                <a:latin typeface="Arial"/>
                <a:cs typeface="Arial"/>
              </a:rPr>
              <a:t>cell phone</a:t>
            </a:r>
            <a:endParaRPr lang="en-US" sz="2400" dirty="0">
              <a:solidFill>
                <a:schemeClr val="tx1">
                  <a:lumMod val="50000"/>
                  <a:lumOff val="50000"/>
                </a:schemeClr>
              </a:solidFill>
              <a:latin typeface="Arial"/>
              <a:cs typeface="Arial"/>
            </a:endParaRPr>
          </a:p>
        </p:txBody>
      </p:sp>
      <p:sp>
        <p:nvSpPr>
          <p:cNvPr id="5" name="Rectangle 4"/>
          <p:cNvSpPr/>
          <p:nvPr/>
        </p:nvSpPr>
        <p:spPr>
          <a:xfrm>
            <a:off x="509428" y="2226819"/>
            <a:ext cx="4876455" cy="584776"/>
          </a:xfrm>
          <a:prstGeom prst="rect">
            <a:avLst/>
          </a:prstGeom>
        </p:spPr>
        <p:txBody>
          <a:bodyPr wrap="none">
            <a:spAutoFit/>
          </a:bodyPr>
          <a:lstStyle/>
          <a:p>
            <a:r>
              <a:rPr lang="en-US" sz="3200" dirty="0">
                <a:solidFill>
                  <a:schemeClr val="tx1">
                    <a:lumMod val="50000"/>
                    <a:lumOff val="50000"/>
                  </a:schemeClr>
                </a:solidFill>
                <a:latin typeface="Arial"/>
                <a:cs typeface="Arial"/>
              </a:rPr>
              <a:t>The average Texan </a:t>
            </a:r>
            <a:r>
              <a:rPr lang="en-US" sz="3200" b="1" dirty="0" smtClean="0">
                <a:solidFill>
                  <a:srgbClr val="185EB0"/>
                </a:solidFill>
                <a:latin typeface="Arial"/>
                <a:cs typeface="Arial"/>
              </a:rPr>
              <a:t>pays: </a:t>
            </a:r>
            <a:endParaRPr lang="en-US" sz="3200" b="1" dirty="0">
              <a:solidFill>
                <a:srgbClr val="185EB0"/>
              </a:solidFill>
            </a:endParaRPr>
          </a:p>
        </p:txBody>
      </p:sp>
      <p:pic>
        <p:nvPicPr>
          <p:cNvPr id="3" name="Picture 2" descr="smartphone.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876143" y="4647727"/>
            <a:ext cx="1294963" cy="1652160"/>
          </a:xfrm>
          <a:prstGeom prst="rect">
            <a:avLst/>
          </a:prstGeom>
          <a:noFill/>
          <a:ln>
            <a:noFill/>
          </a:ln>
        </p:spPr>
      </p:pic>
      <p:pic>
        <p:nvPicPr>
          <p:cNvPr id="4" name="Picture 3" descr="HDTV.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16947" y="4812173"/>
            <a:ext cx="2238232" cy="1487714"/>
          </a:xfrm>
          <a:prstGeom prst="rect">
            <a:avLst/>
          </a:prstGeom>
        </p:spPr>
      </p:pic>
    </p:spTree>
    <p:extLst>
      <p:ext uri="{BB962C8B-B14F-4D97-AF65-F5344CB8AC3E}">
        <p14:creationId xmlns:p14="http://schemas.microsoft.com/office/powerpoint/2010/main" val="921094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261381"/>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Rectangle 11"/>
          <p:cNvSpPr/>
          <p:nvPr/>
        </p:nvSpPr>
        <p:spPr>
          <a:xfrm>
            <a:off x="0" y="4326903"/>
            <a:ext cx="2894544" cy="1384995"/>
          </a:xfrm>
          <a:prstGeom prst="rect">
            <a:avLst/>
          </a:prstGeom>
        </p:spPr>
        <p:txBody>
          <a:bodyPr wrap="square">
            <a:spAutoFit/>
          </a:bodyPr>
          <a:lstStyle/>
          <a:p>
            <a:pPr lvl="1"/>
            <a:r>
              <a:rPr lang="en-US" sz="2800" b="1" dirty="0" smtClean="0">
                <a:solidFill>
                  <a:srgbClr val="185EB0"/>
                </a:solidFill>
                <a:latin typeface="Arial"/>
                <a:cs typeface="Arial"/>
              </a:rPr>
              <a:t>Tackle</a:t>
            </a:r>
            <a:r>
              <a:rPr lang="en-US" sz="2800" dirty="0" smtClean="0">
                <a:solidFill>
                  <a:srgbClr val="185EB0"/>
                </a:solidFill>
                <a:latin typeface="Arial"/>
                <a:cs typeface="Arial"/>
              </a:rPr>
              <a:t> </a:t>
            </a:r>
            <a:r>
              <a:rPr lang="en-US" sz="2800" dirty="0" smtClean="0">
                <a:solidFill>
                  <a:schemeClr val="tx1">
                    <a:lumMod val="50000"/>
                    <a:lumOff val="50000"/>
                  </a:schemeClr>
                </a:solidFill>
                <a:latin typeface="Arial"/>
                <a:cs typeface="Arial"/>
              </a:rPr>
              <a:t>most congested roadways</a:t>
            </a:r>
            <a:r>
              <a:rPr lang="en-US" sz="2800" dirty="0" smtClean="0">
                <a:solidFill>
                  <a:srgbClr val="185EB0"/>
                </a:solidFill>
                <a:latin typeface="Arial"/>
                <a:cs typeface="Arial"/>
              </a:rPr>
              <a:t> </a:t>
            </a:r>
            <a:endParaRPr lang="en-US" sz="2800" dirty="0">
              <a:solidFill>
                <a:schemeClr val="tx1">
                  <a:lumMod val="50000"/>
                  <a:lumOff val="50000"/>
                </a:schemeClr>
              </a:solidFill>
              <a:latin typeface="Arial"/>
              <a:cs typeface="Arial"/>
            </a:endParaRPr>
          </a:p>
        </p:txBody>
      </p:sp>
      <p:cxnSp>
        <p:nvCxnSpPr>
          <p:cNvPr id="22" name="Straight Connector 21"/>
          <p:cNvCxnSpPr/>
          <p:nvPr/>
        </p:nvCxnSpPr>
        <p:spPr>
          <a:xfrm>
            <a:off x="3148544" y="2669810"/>
            <a:ext cx="0" cy="3460057"/>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989058" y="2661839"/>
            <a:ext cx="0" cy="3468028"/>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3148544" y="4313985"/>
            <a:ext cx="2554261" cy="1077218"/>
          </a:xfrm>
          <a:prstGeom prst="rect">
            <a:avLst/>
          </a:prstGeom>
        </p:spPr>
        <p:txBody>
          <a:bodyPr wrap="square">
            <a:spAutoFit/>
          </a:bodyPr>
          <a:lstStyle/>
          <a:p>
            <a:pPr lvl="1"/>
            <a:r>
              <a:rPr lang="en-US" sz="3200" b="1" dirty="0" smtClean="0">
                <a:solidFill>
                  <a:srgbClr val="185EB0"/>
                </a:solidFill>
                <a:latin typeface="Arial"/>
                <a:cs typeface="Arial"/>
              </a:rPr>
              <a:t>Improve </a:t>
            </a:r>
          </a:p>
          <a:p>
            <a:pPr lvl="1"/>
            <a:r>
              <a:rPr lang="en-US" sz="3200" dirty="0" smtClean="0">
                <a:solidFill>
                  <a:schemeClr val="tx1">
                    <a:lumMod val="50000"/>
                    <a:lumOff val="50000"/>
                  </a:schemeClr>
                </a:solidFill>
                <a:latin typeface="Arial"/>
                <a:cs typeface="Arial"/>
              </a:rPr>
              <a:t>safety</a:t>
            </a:r>
            <a:endParaRPr lang="en-US" sz="3200" dirty="0">
              <a:solidFill>
                <a:schemeClr val="tx1">
                  <a:lumMod val="50000"/>
                  <a:lumOff val="50000"/>
                </a:schemeClr>
              </a:solidFill>
              <a:latin typeface="Arial"/>
              <a:cs typeface="Arial"/>
            </a:endParaRPr>
          </a:p>
        </p:txBody>
      </p:sp>
      <p:sp>
        <p:nvSpPr>
          <p:cNvPr id="16" name="Title 1"/>
          <p:cNvSpPr txBox="1">
            <a:spLocks/>
          </p:cNvSpPr>
          <p:nvPr/>
        </p:nvSpPr>
        <p:spPr>
          <a:xfrm>
            <a:off x="476063" y="336097"/>
            <a:ext cx="6077482"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r>
              <a:rPr lang="en-US" dirty="0" smtClean="0"/>
              <a:t>So now what?</a:t>
            </a:r>
            <a:endParaRPr lang="en-US" dirty="0"/>
          </a:p>
        </p:txBody>
      </p:sp>
      <p:sp>
        <p:nvSpPr>
          <p:cNvPr id="17" name="Rectangle 16"/>
          <p:cNvSpPr/>
          <p:nvPr/>
        </p:nvSpPr>
        <p:spPr>
          <a:xfrm>
            <a:off x="476063" y="1378252"/>
            <a:ext cx="8686800" cy="707886"/>
          </a:xfrm>
          <a:prstGeom prst="rect">
            <a:avLst/>
          </a:prstGeom>
        </p:spPr>
        <p:txBody>
          <a:bodyPr wrap="square">
            <a:spAutoFit/>
          </a:bodyPr>
          <a:lstStyle/>
          <a:p>
            <a:r>
              <a:rPr lang="en-US" sz="4000" b="1" dirty="0" smtClean="0">
                <a:solidFill>
                  <a:srgbClr val="185EB0"/>
                </a:solidFill>
                <a:latin typeface="Arial"/>
                <a:cs typeface="Arial"/>
              </a:rPr>
              <a:t>Get the biggest bang for the buck</a:t>
            </a:r>
            <a:endParaRPr lang="en-US" sz="4000" b="1" dirty="0">
              <a:solidFill>
                <a:srgbClr val="185EB0"/>
              </a:solidFill>
              <a:latin typeface="Arial"/>
              <a:cs typeface="Arial"/>
            </a:endParaRPr>
          </a:p>
        </p:txBody>
      </p:sp>
      <p:sp>
        <p:nvSpPr>
          <p:cNvPr id="21" name="Rectangle 20"/>
          <p:cNvSpPr/>
          <p:nvPr/>
        </p:nvSpPr>
        <p:spPr>
          <a:xfrm>
            <a:off x="5839330" y="4313985"/>
            <a:ext cx="3304670" cy="1815882"/>
          </a:xfrm>
          <a:prstGeom prst="rect">
            <a:avLst/>
          </a:prstGeom>
        </p:spPr>
        <p:txBody>
          <a:bodyPr wrap="square">
            <a:spAutoFit/>
          </a:bodyPr>
          <a:lstStyle/>
          <a:p>
            <a:pPr lvl="1"/>
            <a:r>
              <a:rPr lang="en-US" sz="2800" b="1" dirty="0" smtClean="0">
                <a:solidFill>
                  <a:srgbClr val="185EB0"/>
                </a:solidFill>
                <a:latin typeface="Arial"/>
                <a:cs typeface="Arial"/>
              </a:rPr>
              <a:t>Support</a:t>
            </a:r>
            <a:r>
              <a:rPr lang="en-US" sz="2800" dirty="0" smtClean="0">
                <a:solidFill>
                  <a:srgbClr val="185EB0"/>
                </a:solidFill>
                <a:latin typeface="Arial"/>
                <a:cs typeface="Arial"/>
              </a:rPr>
              <a:t> </a:t>
            </a:r>
            <a:r>
              <a:rPr lang="en-US" sz="2800" dirty="0" smtClean="0">
                <a:solidFill>
                  <a:schemeClr val="tx1">
                    <a:lumMod val="50000"/>
                    <a:lumOff val="50000"/>
                  </a:schemeClr>
                </a:solidFill>
                <a:latin typeface="Arial"/>
                <a:cs typeface="Arial"/>
              </a:rPr>
              <a:t>biking, walking and mass transit options</a:t>
            </a:r>
            <a:endParaRPr lang="en-US" sz="2800" dirty="0">
              <a:solidFill>
                <a:schemeClr val="tx1">
                  <a:lumMod val="50000"/>
                  <a:lumOff val="50000"/>
                </a:schemeClr>
              </a:solidFill>
              <a:latin typeface="Arial"/>
              <a:cs typeface="Arial"/>
            </a:endParaRPr>
          </a:p>
        </p:txBody>
      </p:sp>
      <p:pic>
        <p:nvPicPr>
          <p:cNvPr id="10" name="Picture 9" descr="cone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1527" y="2669810"/>
            <a:ext cx="2071278" cy="1737572"/>
          </a:xfrm>
          <a:prstGeom prst="rect">
            <a:avLst/>
          </a:prstGeom>
        </p:spPr>
      </p:pic>
      <p:pic>
        <p:nvPicPr>
          <p:cNvPr id="11" name="Picture 10"/>
          <p:cNvPicPr>
            <a:picLocks noChangeAspect="1"/>
          </p:cNvPicPr>
          <p:nvPr/>
        </p:nvPicPr>
        <p:blipFill>
          <a:blip r:embed="rId4"/>
          <a:stretch>
            <a:fillRect/>
          </a:stretch>
        </p:blipFill>
        <p:spPr>
          <a:xfrm>
            <a:off x="6553545" y="2669810"/>
            <a:ext cx="1943183" cy="1384518"/>
          </a:xfrm>
          <a:prstGeom prst="rect">
            <a:avLst/>
          </a:prstGeom>
        </p:spPr>
      </p:pic>
      <p:pic>
        <p:nvPicPr>
          <p:cNvPr id="24" name="Picture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0336" y="2878667"/>
            <a:ext cx="979296" cy="1448235"/>
          </a:xfrm>
          <a:prstGeom prst="rect">
            <a:avLst/>
          </a:prstGeom>
        </p:spPr>
      </p:pic>
      <p:pic>
        <p:nvPicPr>
          <p:cNvPr id="13" name="Picture 12" descr="RPM logo.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33641" y="311735"/>
            <a:ext cx="1867498" cy="772056"/>
          </a:xfrm>
          <a:prstGeom prst="rect">
            <a:avLst/>
          </a:prstGeom>
        </p:spPr>
      </p:pic>
    </p:spTree>
    <p:extLst>
      <p:ext uri="{BB962C8B-B14F-4D97-AF65-F5344CB8AC3E}">
        <p14:creationId xmlns:p14="http://schemas.microsoft.com/office/powerpoint/2010/main" val="3541538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261381"/>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pic>
        <p:nvPicPr>
          <p:cNvPr id="8" name="Picture 7"/>
          <p:cNvPicPr>
            <a:picLocks noChangeAspect="1"/>
          </p:cNvPicPr>
          <p:nvPr/>
        </p:nvPicPr>
        <p:blipFill>
          <a:blip r:embed="rId3"/>
          <a:stretch>
            <a:fillRect/>
          </a:stretch>
        </p:blipFill>
        <p:spPr>
          <a:xfrm rot="5400000">
            <a:off x="3274204" y="2778576"/>
            <a:ext cx="566780" cy="1206431"/>
          </a:xfrm>
          <a:prstGeom prst="rect">
            <a:avLst/>
          </a:prstGeom>
        </p:spPr>
      </p:pic>
      <p:sp>
        <p:nvSpPr>
          <p:cNvPr id="9" name="Rectangle 8"/>
          <p:cNvSpPr/>
          <p:nvPr/>
        </p:nvSpPr>
        <p:spPr>
          <a:xfrm>
            <a:off x="6228008" y="3919571"/>
            <a:ext cx="2934855" cy="1785104"/>
          </a:xfrm>
          <a:prstGeom prst="rect">
            <a:avLst/>
          </a:prstGeom>
        </p:spPr>
        <p:txBody>
          <a:bodyPr wrap="square">
            <a:spAutoFit/>
          </a:bodyPr>
          <a:lstStyle/>
          <a:p>
            <a:pPr lvl="1"/>
            <a:r>
              <a:rPr lang="en-US" sz="2200" b="1" dirty="0" smtClean="0">
                <a:solidFill>
                  <a:srgbClr val="185EB0"/>
                </a:solidFill>
                <a:latin typeface="Arial"/>
                <a:cs typeface="Arial"/>
              </a:rPr>
              <a:t>Change</a:t>
            </a:r>
            <a:r>
              <a:rPr lang="en-US" sz="2200" dirty="0" smtClean="0">
                <a:solidFill>
                  <a:schemeClr val="tx1">
                    <a:lumMod val="50000"/>
                    <a:lumOff val="50000"/>
                  </a:schemeClr>
                </a:solidFill>
                <a:latin typeface="Arial"/>
                <a:cs typeface="Arial"/>
              </a:rPr>
              <a:t> </a:t>
            </a:r>
            <a:r>
              <a:rPr lang="en-US" sz="2200" dirty="0">
                <a:solidFill>
                  <a:schemeClr val="tx1">
                    <a:lumMod val="50000"/>
                    <a:lumOff val="50000"/>
                  </a:schemeClr>
                </a:solidFill>
                <a:latin typeface="Arial"/>
                <a:cs typeface="Arial"/>
              </a:rPr>
              <a:t>rush </a:t>
            </a:r>
            <a:r>
              <a:rPr lang="en-US" sz="2200" dirty="0" smtClean="0">
                <a:solidFill>
                  <a:schemeClr val="tx1">
                    <a:lumMod val="50000"/>
                    <a:lumOff val="50000"/>
                  </a:schemeClr>
                </a:solidFill>
                <a:latin typeface="Arial"/>
                <a:cs typeface="Arial"/>
              </a:rPr>
              <a:t/>
            </a:r>
            <a:br>
              <a:rPr lang="en-US" sz="2200" dirty="0" smtClean="0">
                <a:solidFill>
                  <a:schemeClr val="tx1">
                    <a:lumMod val="50000"/>
                    <a:lumOff val="50000"/>
                  </a:schemeClr>
                </a:solidFill>
                <a:latin typeface="Arial"/>
                <a:cs typeface="Arial"/>
              </a:rPr>
            </a:br>
            <a:r>
              <a:rPr lang="en-US" sz="2200" dirty="0" smtClean="0">
                <a:solidFill>
                  <a:schemeClr val="tx1">
                    <a:lumMod val="50000"/>
                    <a:lumOff val="50000"/>
                  </a:schemeClr>
                </a:solidFill>
                <a:latin typeface="Arial"/>
                <a:cs typeface="Arial"/>
              </a:rPr>
              <a:t>hour </a:t>
            </a:r>
            <a:r>
              <a:rPr lang="en-US" sz="2200" dirty="0">
                <a:solidFill>
                  <a:schemeClr val="tx1">
                    <a:lumMod val="50000"/>
                    <a:lumOff val="50000"/>
                  </a:schemeClr>
                </a:solidFill>
                <a:latin typeface="Arial"/>
                <a:cs typeface="Arial"/>
              </a:rPr>
              <a:t>nightmares through flex-time, telecommuting, etc.</a:t>
            </a:r>
          </a:p>
        </p:txBody>
      </p:sp>
      <p:sp>
        <p:nvSpPr>
          <p:cNvPr id="12" name="Rectangle 11"/>
          <p:cNvSpPr/>
          <p:nvPr/>
        </p:nvSpPr>
        <p:spPr>
          <a:xfrm>
            <a:off x="2308316" y="3919571"/>
            <a:ext cx="2481563" cy="1446550"/>
          </a:xfrm>
          <a:prstGeom prst="rect">
            <a:avLst/>
          </a:prstGeom>
        </p:spPr>
        <p:txBody>
          <a:bodyPr wrap="square">
            <a:spAutoFit/>
          </a:bodyPr>
          <a:lstStyle/>
          <a:p>
            <a:pPr lvl="1"/>
            <a:r>
              <a:rPr lang="en-US" sz="2200" b="1" dirty="0" smtClean="0">
                <a:solidFill>
                  <a:srgbClr val="185EB0"/>
                </a:solidFill>
                <a:latin typeface="Arial"/>
                <a:cs typeface="Arial"/>
              </a:rPr>
              <a:t>Time</a:t>
            </a:r>
            <a:r>
              <a:rPr lang="en-US" sz="2200" b="1" dirty="0" smtClean="0">
                <a:solidFill>
                  <a:schemeClr val="tx1">
                    <a:lumMod val="50000"/>
                    <a:lumOff val="50000"/>
                  </a:schemeClr>
                </a:solidFill>
                <a:latin typeface="Arial"/>
                <a:cs typeface="Arial"/>
              </a:rPr>
              <a:t> </a:t>
            </a:r>
            <a:r>
              <a:rPr lang="en-US" sz="2200" dirty="0">
                <a:solidFill>
                  <a:schemeClr val="tx1">
                    <a:lumMod val="50000"/>
                    <a:lumOff val="50000"/>
                  </a:schemeClr>
                </a:solidFill>
                <a:latin typeface="Arial"/>
                <a:cs typeface="Arial"/>
              </a:rPr>
              <a:t>traffic signals so </a:t>
            </a:r>
            <a:r>
              <a:rPr lang="en-US" sz="2200" dirty="0" smtClean="0">
                <a:solidFill>
                  <a:schemeClr val="tx1">
                    <a:lumMod val="50000"/>
                    <a:lumOff val="50000"/>
                  </a:schemeClr>
                </a:solidFill>
                <a:latin typeface="Arial"/>
                <a:cs typeface="Arial"/>
              </a:rPr>
              <a:t/>
            </a:r>
            <a:br>
              <a:rPr lang="en-US" sz="2200" dirty="0" smtClean="0">
                <a:solidFill>
                  <a:schemeClr val="tx1">
                    <a:lumMod val="50000"/>
                    <a:lumOff val="50000"/>
                  </a:schemeClr>
                </a:solidFill>
                <a:latin typeface="Arial"/>
                <a:cs typeface="Arial"/>
              </a:rPr>
            </a:br>
            <a:r>
              <a:rPr lang="en-US" sz="2200" dirty="0" smtClean="0">
                <a:solidFill>
                  <a:schemeClr val="tx1">
                    <a:lumMod val="50000"/>
                    <a:lumOff val="50000"/>
                  </a:schemeClr>
                </a:solidFill>
                <a:latin typeface="Arial"/>
                <a:cs typeface="Arial"/>
              </a:rPr>
              <a:t>more </a:t>
            </a:r>
            <a:r>
              <a:rPr lang="en-US" sz="2200" dirty="0">
                <a:solidFill>
                  <a:schemeClr val="tx1">
                    <a:lumMod val="50000"/>
                    <a:lumOff val="50000"/>
                  </a:schemeClr>
                </a:solidFill>
                <a:latin typeface="Arial"/>
                <a:cs typeface="Arial"/>
              </a:rPr>
              <a:t>see </a:t>
            </a:r>
            <a:r>
              <a:rPr lang="en-US" sz="2200" dirty="0" smtClean="0">
                <a:solidFill>
                  <a:schemeClr val="tx1">
                    <a:lumMod val="50000"/>
                    <a:lumOff val="50000"/>
                  </a:schemeClr>
                </a:solidFill>
                <a:latin typeface="Arial"/>
                <a:cs typeface="Arial"/>
              </a:rPr>
              <a:t/>
            </a:r>
            <a:br>
              <a:rPr lang="en-US" sz="2200" dirty="0" smtClean="0">
                <a:solidFill>
                  <a:schemeClr val="tx1">
                    <a:lumMod val="50000"/>
                    <a:lumOff val="50000"/>
                  </a:schemeClr>
                </a:solidFill>
                <a:latin typeface="Arial"/>
                <a:cs typeface="Arial"/>
              </a:rPr>
            </a:br>
            <a:r>
              <a:rPr lang="en-US" sz="2200" dirty="0" smtClean="0">
                <a:solidFill>
                  <a:schemeClr val="tx1">
                    <a:lumMod val="50000"/>
                    <a:lumOff val="50000"/>
                  </a:schemeClr>
                </a:solidFill>
                <a:latin typeface="Arial"/>
                <a:cs typeface="Arial"/>
              </a:rPr>
              <a:t>green</a:t>
            </a:r>
            <a:endParaRPr lang="en-US" sz="2200" dirty="0">
              <a:solidFill>
                <a:schemeClr val="tx1">
                  <a:lumMod val="50000"/>
                  <a:lumOff val="50000"/>
                </a:schemeClr>
              </a:solidFill>
              <a:latin typeface="Arial"/>
              <a:cs typeface="Arial"/>
            </a:endParaRPr>
          </a:p>
        </p:txBody>
      </p:sp>
      <p:sp>
        <p:nvSpPr>
          <p:cNvPr id="13" name="Rectangle 12"/>
          <p:cNvSpPr/>
          <p:nvPr/>
        </p:nvSpPr>
        <p:spPr>
          <a:xfrm>
            <a:off x="0" y="3919571"/>
            <a:ext cx="2308316" cy="1446550"/>
          </a:xfrm>
          <a:prstGeom prst="rect">
            <a:avLst/>
          </a:prstGeom>
        </p:spPr>
        <p:txBody>
          <a:bodyPr wrap="square">
            <a:spAutoFit/>
          </a:bodyPr>
          <a:lstStyle/>
          <a:p>
            <a:pPr lvl="1"/>
            <a:r>
              <a:rPr lang="en-US" sz="2200" b="1" dirty="0" smtClean="0">
                <a:solidFill>
                  <a:srgbClr val="185EB0"/>
                </a:solidFill>
                <a:latin typeface="Arial"/>
                <a:cs typeface="Arial"/>
              </a:rPr>
              <a:t>Move</a:t>
            </a:r>
            <a:r>
              <a:rPr lang="en-US" sz="2200" dirty="0" smtClean="0">
                <a:solidFill>
                  <a:schemeClr val="tx1">
                    <a:lumMod val="50000"/>
                    <a:lumOff val="50000"/>
                  </a:schemeClr>
                </a:solidFill>
                <a:latin typeface="Arial"/>
                <a:cs typeface="Arial"/>
              </a:rPr>
              <a:t> crashes </a:t>
            </a:r>
            <a:r>
              <a:rPr lang="en-US" sz="2200" dirty="0">
                <a:solidFill>
                  <a:schemeClr val="tx1">
                    <a:lumMod val="50000"/>
                    <a:lumOff val="50000"/>
                  </a:schemeClr>
                </a:solidFill>
                <a:latin typeface="Arial"/>
                <a:cs typeface="Arial"/>
              </a:rPr>
              <a:t>and stalls out of the way</a:t>
            </a:r>
          </a:p>
        </p:txBody>
      </p:sp>
      <p:pic>
        <p:nvPicPr>
          <p:cNvPr id="18" name="Picture 17"/>
          <p:cNvPicPr>
            <a:picLocks noChangeAspect="1"/>
          </p:cNvPicPr>
          <p:nvPr/>
        </p:nvPicPr>
        <p:blipFill>
          <a:blip r:embed="rId4"/>
          <a:stretch>
            <a:fillRect/>
          </a:stretch>
        </p:blipFill>
        <p:spPr>
          <a:xfrm>
            <a:off x="7343566" y="3052352"/>
            <a:ext cx="732788" cy="732788"/>
          </a:xfrm>
          <a:prstGeom prst="rect">
            <a:avLst/>
          </a:prstGeom>
        </p:spPr>
      </p:pic>
      <p:pic>
        <p:nvPicPr>
          <p:cNvPr id="19" name="Picture 18"/>
          <p:cNvPicPr>
            <a:picLocks noChangeAspect="1"/>
          </p:cNvPicPr>
          <p:nvPr/>
        </p:nvPicPr>
        <p:blipFill>
          <a:blip r:embed="rId5"/>
          <a:stretch>
            <a:fillRect/>
          </a:stretch>
        </p:blipFill>
        <p:spPr>
          <a:xfrm>
            <a:off x="396750" y="3052352"/>
            <a:ext cx="1900062" cy="732788"/>
          </a:xfrm>
          <a:prstGeom prst="rect">
            <a:avLst/>
          </a:prstGeom>
        </p:spPr>
      </p:pic>
      <p:pic>
        <p:nvPicPr>
          <p:cNvPr id="20" name="Picture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69525" y="3161902"/>
            <a:ext cx="1216149" cy="624811"/>
          </a:xfrm>
          <a:prstGeom prst="rect">
            <a:avLst/>
          </a:prstGeom>
        </p:spPr>
      </p:pic>
      <p:cxnSp>
        <p:nvCxnSpPr>
          <p:cNvPr id="22" name="Straight Connector 21"/>
          <p:cNvCxnSpPr/>
          <p:nvPr/>
        </p:nvCxnSpPr>
        <p:spPr>
          <a:xfrm>
            <a:off x="2555876" y="2661839"/>
            <a:ext cx="0" cy="2888948"/>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574877" y="2661839"/>
            <a:ext cx="0" cy="2888948"/>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553545" y="2661839"/>
            <a:ext cx="0" cy="2888948"/>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4298394" y="3919571"/>
            <a:ext cx="2635247" cy="769441"/>
          </a:xfrm>
          <a:prstGeom prst="rect">
            <a:avLst/>
          </a:prstGeom>
        </p:spPr>
        <p:txBody>
          <a:bodyPr wrap="square">
            <a:spAutoFit/>
          </a:bodyPr>
          <a:lstStyle/>
          <a:p>
            <a:pPr lvl="1"/>
            <a:r>
              <a:rPr lang="en-US" sz="2200" b="1" dirty="0" smtClean="0">
                <a:solidFill>
                  <a:srgbClr val="185EB0"/>
                </a:solidFill>
                <a:latin typeface="Arial"/>
                <a:cs typeface="Arial"/>
              </a:rPr>
              <a:t>Encourage</a:t>
            </a:r>
            <a:r>
              <a:rPr lang="en-US" sz="2200" dirty="0" smtClean="0">
                <a:solidFill>
                  <a:srgbClr val="185EB0"/>
                </a:solidFill>
                <a:latin typeface="Arial"/>
                <a:cs typeface="Arial"/>
              </a:rPr>
              <a:t> </a:t>
            </a:r>
            <a:r>
              <a:rPr lang="en-US" sz="2200" dirty="0" smtClean="0">
                <a:solidFill>
                  <a:schemeClr val="tx1">
                    <a:lumMod val="50000"/>
                    <a:lumOff val="50000"/>
                  </a:schemeClr>
                </a:solidFill>
                <a:latin typeface="Arial"/>
                <a:cs typeface="Arial"/>
              </a:rPr>
              <a:t>carpooling</a:t>
            </a:r>
            <a:endParaRPr lang="en-US" sz="2200" dirty="0">
              <a:solidFill>
                <a:schemeClr val="tx1">
                  <a:lumMod val="50000"/>
                  <a:lumOff val="50000"/>
                </a:schemeClr>
              </a:solidFill>
              <a:latin typeface="Arial"/>
              <a:cs typeface="Arial"/>
            </a:endParaRPr>
          </a:p>
        </p:txBody>
      </p:sp>
      <p:sp>
        <p:nvSpPr>
          <p:cNvPr id="16" name="Title 1"/>
          <p:cNvSpPr txBox="1">
            <a:spLocks/>
          </p:cNvSpPr>
          <p:nvPr/>
        </p:nvSpPr>
        <p:spPr>
          <a:xfrm>
            <a:off x="476063" y="336097"/>
            <a:ext cx="6077482"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r>
              <a:rPr lang="en-US" dirty="0" smtClean="0"/>
              <a:t>So now what?</a:t>
            </a:r>
            <a:endParaRPr lang="en-US" dirty="0"/>
          </a:p>
        </p:txBody>
      </p:sp>
      <p:sp>
        <p:nvSpPr>
          <p:cNvPr id="21" name="Rectangle 20"/>
          <p:cNvSpPr/>
          <p:nvPr/>
        </p:nvSpPr>
        <p:spPr>
          <a:xfrm>
            <a:off x="476063" y="1429051"/>
            <a:ext cx="8686800" cy="707886"/>
          </a:xfrm>
          <a:prstGeom prst="rect">
            <a:avLst/>
          </a:prstGeom>
        </p:spPr>
        <p:txBody>
          <a:bodyPr wrap="square">
            <a:spAutoFit/>
          </a:bodyPr>
          <a:lstStyle/>
          <a:p>
            <a:r>
              <a:rPr lang="en-US" sz="4000" b="1" dirty="0" smtClean="0">
                <a:solidFill>
                  <a:srgbClr val="185EB0"/>
                </a:solidFill>
                <a:latin typeface="Arial"/>
                <a:cs typeface="Arial"/>
              </a:rPr>
              <a:t>Use our existing roads smarter</a:t>
            </a:r>
            <a:endParaRPr lang="en-US" sz="4000" b="1" dirty="0">
              <a:solidFill>
                <a:srgbClr val="185EB0"/>
              </a:solidFill>
              <a:latin typeface="Arial"/>
              <a:cs typeface="Arial"/>
            </a:endParaRPr>
          </a:p>
        </p:txBody>
      </p:sp>
      <p:pic>
        <p:nvPicPr>
          <p:cNvPr id="17" name="Picture 16" descr="RPM logo.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3641" y="311735"/>
            <a:ext cx="1867498" cy="772056"/>
          </a:xfrm>
          <a:prstGeom prst="rect">
            <a:avLst/>
          </a:prstGeom>
        </p:spPr>
      </p:pic>
    </p:spTree>
    <p:extLst>
      <p:ext uri="{BB962C8B-B14F-4D97-AF65-F5344CB8AC3E}">
        <p14:creationId xmlns:p14="http://schemas.microsoft.com/office/powerpoint/2010/main" val="2487109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961331"/>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 name="Title 1"/>
          <p:cNvSpPr>
            <a:spLocks noGrp="1"/>
          </p:cNvSpPr>
          <p:nvPr>
            <p:ph type="title"/>
          </p:nvPr>
        </p:nvSpPr>
        <p:spPr>
          <a:xfrm>
            <a:off x="457200" y="865187"/>
            <a:ext cx="8229600" cy="719137"/>
          </a:xfrm>
        </p:spPr>
        <p:txBody>
          <a:bodyPr>
            <a:noAutofit/>
          </a:bodyPr>
          <a:lstStyle/>
          <a:p>
            <a:pPr lvl="0"/>
            <a:r>
              <a:rPr lang="en-US" sz="3600" dirty="0" smtClean="0">
                <a:solidFill>
                  <a:srgbClr val="E5031B"/>
                </a:solidFill>
              </a:rPr>
              <a:t>But all transportation </a:t>
            </a:r>
            <a:br>
              <a:rPr lang="en-US" sz="3600" dirty="0" smtClean="0">
                <a:solidFill>
                  <a:srgbClr val="E5031B"/>
                </a:solidFill>
              </a:rPr>
            </a:br>
            <a:r>
              <a:rPr lang="en-US" sz="3600" dirty="0" smtClean="0">
                <a:solidFill>
                  <a:srgbClr val="E5031B"/>
                </a:solidFill>
              </a:rPr>
              <a:t>improvements cost money</a:t>
            </a:r>
            <a:endParaRPr lang="en-US" sz="3600" dirty="0">
              <a:solidFill>
                <a:srgbClr val="E5031B"/>
              </a:solidFill>
            </a:endParaRPr>
          </a:p>
        </p:txBody>
      </p:sp>
      <p:sp>
        <p:nvSpPr>
          <p:cNvPr id="3" name="Content Placeholder 2"/>
          <p:cNvSpPr>
            <a:spLocks noGrp="1"/>
          </p:cNvSpPr>
          <p:nvPr>
            <p:ph idx="1"/>
          </p:nvPr>
        </p:nvSpPr>
        <p:spPr>
          <a:xfrm>
            <a:off x="457200" y="2107366"/>
            <a:ext cx="8229600" cy="701675"/>
          </a:xfrm>
        </p:spPr>
        <p:txBody>
          <a:bodyPr>
            <a:normAutofit/>
          </a:bodyPr>
          <a:lstStyle/>
          <a:p>
            <a:pPr marL="0" lvl="0" indent="0">
              <a:buNone/>
            </a:pPr>
            <a:r>
              <a:rPr lang="en-US" dirty="0" smtClean="0">
                <a:latin typeface="Arial"/>
                <a:cs typeface="Arial"/>
              </a:rPr>
              <a:t>You </a:t>
            </a:r>
            <a:r>
              <a:rPr lang="en-US" dirty="0">
                <a:latin typeface="Arial"/>
                <a:cs typeface="Arial"/>
              </a:rPr>
              <a:t>can help choose the </a:t>
            </a:r>
            <a:r>
              <a:rPr lang="en-US" b="1" dirty="0">
                <a:solidFill>
                  <a:srgbClr val="185EB0"/>
                </a:solidFill>
                <a:latin typeface="Arial"/>
                <a:cs typeface="Arial"/>
              </a:rPr>
              <a:t>best method</a:t>
            </a:r>
          </a:p>
          <a:p>
            <a:endParaRPr lang="en-US" dirty="0"/>
          </a:p>
        </p:txBody>
      </p:sp>
      <p:pic>
        <p:nvPicPr>
          <p:cNvPr id="9" name="Picture 8" descr="chart.png"/>
          <p:cNvPicPr>
            <a:picLocks noChangeAspect="1"/>
          </p:cNvPicPr>
          <p:nvPr/>
        </p:nvPicPr>
        <p:blipFill rotWithShape="1">
          <a:blip r:embed="rId3" cstate="screen">
            <a:extLst>
              <a:ext uri="{28A0092B-C50C-407E-A947-70E740481C1C}">
                <a14:useLocalDpi xmlns:a14="http://schemas.microsoft.com/office/drawing/2010/main"/>
              </a:ext>
            </a:extLst>
          </a:blip>
          <a:srcRect l="3959"/>
          <a:stretch/>
        </p:blipFill>
        <p:spPr>
          <a:xfrm>
            <a:off x="169332" y="3040831"/>
            <a:ext cx="8974667" cy="3476025"/>
          </a:xfrm>
          <a:prstGeom prst="rect">
            <a:avLst/>
          </a:prstGeom>
        </p:spPr>
      </p:pic>
    </p:spTree>
    <p:extLst>
      <p:ext uri="{BB962C8B-B14F-4D97-AF65-F5344CB8AC3E}">
        <p14:creationId xmlns:p14="http://schemas.microsoft.com/office/powerpoint/2010/main" val="3343386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ash.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84416" y="3075959"/>
            <a:ext cx="2805472" cy="2104105"/>
          </a:xfrm>
          <a:prstGeom prst="rect">
            <a:avLst/>
          </a:prstGeom>
          <a:effectLst/>
        </p:spPr>
      </p:pic>
      <p:pic>
        <p:nvPicPr>
          <p:cNvPr id="11" name="Picture 10" descr="Clock.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2988654"/>
            <a:ext cx="2261070" cy="2474515"/>
          </a:xfrm>
          <a:prstGeom prst="rect">
            <a:avLst/>
          </a:prstGeom>
        </p:spPr>
      </p:pic>
      <p:sp>
        <p:nvSpPr>
          <p:cNvPr id="2" name="Title 1"/>
          <p:cNvSpPr>
            <a:spLocks noGrp="1"/>
          </p:cNvSpPr>
          <p:nvPr>
            <p:ph type="title"/>
          </p:nvPr>
        </p:nvSpPr>
        <p:spPr>
          <a:xfrm>
            <a:off x="457200" y="617688"/>
            <a:ext cx="7444014" cy="943656"/>
          </a:xfrm>
        </p:spPr>
        <p:txBody>
          <a:bodyPr>
            <a:noAutofit/>
          </a:bodyPr>
          <a:lstStyle/>
          <a:p>
            <a:r>
              <a:rPr lang="en-US" sz="4300" dirty="0" smtClean="0">
                <a:solidFill>
                  <a:srgbClr val="E5031B"/>
                </a:solidFill>
              </a:rPr>
              <a:t>Here’s how the </a:t>
            </a:r>
            <a:br>
              <a:rPr lang="en-US" sz="4300" dirty="0" smtClean="0">
                <a:solidFill>
                  <a:srgbClr val="E5031B"/>
                </a:solidFill>
              </a:rPr>
            </a:br>
            <a:r>
              <a:rPr lang="en-US" sz="4300" dirty="0" smtClean="0">
                <a:solidFill>
                  <a:srgbClr val="E5031B"/>
                </a:solidFill>
              </a:rPr>
              <a:t>investment pays off </a:t>
            </a:r>
            <a:endParaRPr lang="en-US" sz="4300" dirty="0">
              <a:solidFill>
                <a:srgbClr val="E5031B"/>
              </a:solidFill>
            </a:endParaRPr>
          </a:p>
        </p:txBody>
      </p:sp>
      <p:cxnSp>
        <p:nvCxnSpPr>
          <p:cNvPr id="12" name="Straight Connector 11"/>
          <p:cNvCxnSpPr/>
          <p:nvPr/>
        </p:nvCxnSpPr>
        <p:spPr>
          <a:xfrm>
            <a:off x="2695780" y="2965503"/>
            <a:ext cx="44979" cy="2214561"/>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674556" y="2965503"/>
            <a:ext cx="0" cy="2214561"/>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3" name="Picture 2" descr="opensign.eps"/>
          <p:cNvPicPr>
            <a:picLocks noChangeAspect="1"/>
          </p:cNvPicPr>
          <p:nvPr/>
        </p:nvPicPr>
        <p:blipFill>
          <a:blip r:embed="rId5">
            <a:extLst>
              <a:ext uri="{28A0092B-C50C-407E-A947-70E740481C1C}">
                <a14:useLocalDpi xmlns:a14="http://schemas.microsoft.com/office/drawing/2010/main"/>
              </a:ext>
            </a:extLst>
          </a:blip>
          <a:stretch>
            <a:fillRect/>
          </a:stretch>
        </p:blipFill>
        <p:spPr>
          <a:xfrm rot="21406925">
            <a:off x="5859654" y="2485603"/>
            <a:ext cx="3054474" cy="2694462"/>
          </a:xfrm>
          <a:prstGeom prst="rect">
            <a:avLst/>
          </a:prstGeom>
        </p:spPr>
      </p:pic>
    </p:spTree>
    <p:extLst>
      <p:ext uri="{BB962C8B-B14F-4D97-AF65-F5344CB8AC3E}">
        <p14:creationId xmlns:p14="http://schemas.microsoft.com/office/powerpoint/2010/main" val="1762301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raffic congestion.jpg"/>
          <p:cNvPicPr>
            <a:picLocks noChangeAspect="1"/>
          </p:cNvPicPr>
          <p:nvPr/>
        </p:nvPicPr>
        <p:blipFill rotWithShape="1">
          <a:blip r:embed="rId3" cstate="print">
            <a:extLst>
              <a:ext uri="{28A0092B-C50C-407E-A947-70E740481C1C}">
                <a14:useLocalDpi xmlns:a14="http://schemas.microsoft.com/office/drawing/2010/main"/>
              </a:ext>
            </a:extLst>
          </a:blip>
          <a:srcRect l="-2"/>
          <a:stretch/>
        </p:blipFill>
        <p:spPr>
          <a:xfrm>
            <a:off x="0" y="1705432"/>
            <a:ext cx="9144000" cy="494034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4" name="Title 1"/>
          <p:cNvSpPr txBox="1">
            <a:spLocks/>
          </p:cNvSpPr>
          <p:nvPr/>
        </p:nvSpPr>
        <p:spPr>
          <a:xfrm>
            <a:off x="457199" y="617688"/>
            <a:ext cx="8559801" cy="94365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r>
              <a:rPr lang="en-US" sz="3700" dirty="0" smtClean="0"/>
              <a:t>Is “doing nothing” really an option?</a:t>
            </a:r>
            <a:endParaRPr lang="en-US" sz="3700" dirty="0"/>
          </a:p>
        </p:txBody>
      </p:sp>
    </p:spTree>
    <p:extLst>
      <p:ext uri="{BB962C8B-B14F-4D97-AF65-F5344CB8AC3E}">
        <p14:creationId xmlns:p14="http://schemas.microsoft.com/office/powerpoint/2010/main" val="3089246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as3D.jpg"/>
          <p:cNvPicPr>
            <a:picLocks noChangeAspect="1"/>
          </p:cNvPicPr>
          <p:nvPr/>
        </p:nvPicPr>
        <p:blipFill rotWithShape="1">
          <a:blip r:embed="rId3" cstate="print">
            <a:extLst>
              <a:ext uri="{28A0092B-C50C-407E-A947-70E740481C1C}">
                <a14:useLocalDpi xmlns:a14="http://schemas.microsoft.com/office/drawing/2010/main"/>
              </a:ext>
            </a:extLst>
          </a:blip>
          <a:srcRect l="-2" b="-4995"/>
          <a:stretch/>
        </p:blipFill>
        <p:spPr>
          <a:xfrm>
            <a:off x="6532562" y="4228591"/>
            <a:ext cx="2611437" cy="2331635"/>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199" y="4474634"/>
            <a:ext cx="6607175" cy="1951240"/>
          </a:xfrm>
        </p:spPr>
        <p:txBody>
          <a:bodyPr>
            <a:normAutofit lnSpcReduction="10000"/>
          </a:bodyPr>
          <a:lstStyle/>
          <a:p>
            <a:pPr lvl="0">
              <a:lnSpc>
                <a:spcPct val="90000"/>
              </a:lnSpc>
              <a:spcBef>
                <a:spcPts val="1368"/>
              </a:spcBef>
            </a:pPr>
            <a:r>
              <a:rPr lang="en-US" sz="2400" dirty="0"/>
              <a:t>Texas has a long </a:t>
            </a:r>
            <a:r>
              <a:rPr lang="en-US" sz="2400" b="1" dirty="0">
                <a:solidFill>
                  <a:srgbClr val="185EB0"/>
                </a:solidFill>
              </a:rPr>
              <a:t>legacy of good roads</a:t>
            </a:r>
          </a:p>
          <a:p>
            <a:pPr lvl="0">
              <a:lnSpc>
                <a:spcPct val="90000"/>
              </a:lnSpc>
              <a:spcBef>
                <a:spcPts val="1368"/>
              </a:spcBef>
            </a:pPr>
            <a:r>
              <a:rPr lang="en-US" sz="2400" dirty="0"/>
              <a:t>Symbol of our </a:t>
            </a:r>
            <a:r>
              <a:rPr lang="en-US" sz="2400" b="1" dirty="0">
                <a:solidFill>
                  <a:srgbClr val="185EB0"/>
                </a:solidFill>
              </a:rPr>
              <a:t>economic prosperity</a:t>
            </a:r>
            <a:r>
              <a:rPr lang="en-US" sz="2400" dirty="0"/>
              <a:t>, attracting jobs and people to the State</a:t>
            </a:r>
          </a:p>
          <a:p>
            <a:pPr lvl="0">
              <a:lnSpc>
                <a:spcPct val="90000"/>
              </a:lnSpc>
              <a:spcBef>
                <a:spcPts val="1368"/>
              </a:spcBef>
            </a:pPr>
            <a:r>
              <a:rPr lang="en-US" sz="2400" dirty="0"/>
              <a:t>Our roads are used by you to get </a:t>
            </a:r>
            <a:r>
              <a:rPr lang="en-US" sz="2400" dirty="0">
                <a:solidFill>
                  <a:schemeClr val="tx1">
                    <a:lumMod val="50000"/>
                    <a:lumOff val="50000"/>
                  </a:schemeClr>
                </a:solidFill>
              </a:rPr>
              <a:t>to</a:t>
            </a:r>
            <a:r>
              <a:rPr lang="en-US" sz="2400" b="1" dirty="0">
                <a:solidFill>
                  <a:schemeClr val="tx1">
                    <a:lumMod val="50000"/>
                    <a:lumOff val="50000"/>
                  </a:schemeClr>
                </a:solidFill>
              </a:rPr>
              <a:t> </a:t>
            </a:r>
            <a:r>
              <a:rPr lang="en-US" sz="2400" b="1" dirty="0">
                <a:solidFill>
                  <a:srgbClr val="185EB0"/>
                </a:solidFill>
              </a:rPr>
              <a:t>work, home, school or </a:t>
            </a:r>
            <a:r>
              <a:rPr lang="en-US" sz="2400" b="1" dirty="0" smtClean="0">
                <a:solidFill>
                  <a:srgbClr val="185EB0"/>
                </a:solidFill>
              </a:rPr>
              <a:t>recreation</a:t>
            </a:r>
            <a:endParaRPr lang="en-US" sz="2400" b="1" dirty="0">
              <a:solidFill>
                <a:srgbClr val="185EB0"/>
              </a:solidFill>
            </a:endParaRPr>
          </a:p>
          <a:p>
            <a:endParaRPr lang="en-US" dirty="0"/>
          </a:p>
        </p:txBody>
      </p:sp>
      <p:pic>
        <p:nvPicPr>
          <p:cNvPr id="5" name="Content Placeholder 3" descr="Austin-I35@riverside0983.jpg"/>
          <p:cNvPicPr>
            <a:picLocks noChangeAspect="1"/>
          </p:cNvPicPr>
          <p:nvPr/>
        </p:nvPicPr>
        <p:blipFill rotWithShape="1">
          <a:blip r:embed="rId4" cstate="print">
            <a:extLst>
              <a:ext uri="{28A0092B-C50C-407E-A947-70E740481C1C}">
                <a14:useLocalDpi xmlns:a14="http://schemas.microsoft.com/office/drawing/2010/main"/>
              </a:ext>
            </a:extLst>
          </a:blip>
          <a:srcRect t="-6287"/>
          <a:stretch/>
        </p:blipFill>
        <p:spPr>
          <a:xfrm>
            <a:off x="-7244" y="-343409"/>
            <a:ext cx="9151243" cy="4572000"/>
          </a:xfrm>
          <a:prstGeom prst="rect">
            <a:avLst/>
          </a:prstGeom>
        </p:spPr>
      </p:pic>
    </p:spTree>
    <p:extLst>
      <p:ext uri="{BB962C8B-B14F-4D97-AF65-F5344CB8AC3E}">
        <p14:creationId xmlns:p14="http://schemas.microsoft.com/office/powerpoint/2010/main" val="4268104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503333"/>
            <a:ext cx="9144000" cy="75425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3" name="Content Placeholder 2"/>
          <p:cNvSpPr>
            <a:spLocks noGrp="1"/>
          </p:cNvSpPr>
          <p:nvPr>
            <p:ph idx="1"/>
          </p:nvPr>
        </p:nvSpPr>
        <p:spPr>
          <a:xfrm>
            <a:off x="172847" y="5716621"/>
            <a:ext cx="8890000" cy="497012"/>
          </a:xfrm>
        </p:spPr>
        <p:txBody>
          <a:bodyPr>
            <a:normAutofit fontScale="70000" lnSpcReduction="20000"/>
          </a:bodyPr>
          <a:lstStyle/>
          <a:p>
            <a:pPr marL="0" indent="0" algn="ctr">
              <a:buNone/>
            </a:pPr>
            <a:r>
              <a:rPr lang="en-US" sz="2400" cap="all" dirty="0" smtClean="0">
                <a:solidFill>
                  <a:srgbClr val="E5031B"/>
                </a:solidFill>
                <a:latin typeface="Arial"/>
                <a:cs typeface="Arial"/>
              </a:rPr>
              <a:t>Be better informed    </a:t>
            </a:r>
            <a:r>
              <a:rPr lang="en-US" sz="2400" cap="all" dirty="0" smtClean="0">
                <a:latin typeface="Arial"/>
                <a:cs typeface="Arial"/>
              </a:rPr>
              <a:t>|    Be </a:t>
            </a:r>
            <a:r>
              <a:rPr lang="en-US" sz="2400" cap="all" dirty="0">
                <a:latin typeface="Arial"/>
                <a:cs typeface="Arial"/>
              </a:rPr>
              <a:t>more </a:t>
            </a:r>
            <a:r>
              <a:rPr lang="en-US" sz="2400" cap="all" dirty="0" smtClean="0">
                <a:latin typeface="Arial"/>
                <a:cs typeface="Arial"/>
              </a:rPr>
              <a:t>involved    </a:t>
            </a:r>
            <a:r>
              <a:rPr lang="en-US" sz="2400" cap="all" dirty="0" smtClean="0">
                <a:solidFill>
                  <a:srgbClr val="185EB0"/>
                </a:solidFill>
                <a:latin typeface="Arial"/>
                <a:cs typeface="Arial"/>
              </a:rPr>
              <a:t>|    Voice </a:t>
            </a:r>
            <a:r>
              <a:rPr lang="en-US" sz="2400" cap="all" dirty="0">
                <a:solidFill>
                  <a:srgbClr val="185EB0"/>
                </a:solidFill>
                <a:latin typeface="Arial"/>
                <a:cs typeface="Arial"/>
              </a:rPr>
              <a:t>your </a:t>
            </a:r>
            <a:r>
              <a:rPr lang="en-US" sz="2400" cap="all" dirty="0" smtClean="0">
                <a:solidFill>
                  <a:srgbClr val="185EB0"/>
                </a:solidFill>
                <a:latin typeface="Arial"/>
                <a:cs typeface="Arial"/>
              </a:rPr>
              <a:t>OPINION</a:t>
            </a:r>
            <a:endParaRPr lang="en-US" sz="2400" cap="all" dirty="0">
              <a:solidFill>
                <a:srgbClr val="185EB0"/>
              </a:solidFill>
              <a:latin typeface="Arial"/>
              <a:cs typeface="Arial"/>
            </a:endParaRPr>
          </a:p>
          <a:p>
            <a:pPr marL="0" indent="0">
              <a:buNone/>
            </a:pPr>
            <a:endParaRPr lang="en-US" sz="2400" dirty="0">
              <a:latin typeface="Arial"/>
              <a:cs typeface="Arial"/>
            </a:endParaRPr>
          </a:p>
        </p:txBody>
      </p:sp>
      <p:sp>
        <p:nvSpPr>
          <p:cNvPr id="6" name="Title 1"/>
          <p:cNvSpPr txBox="1">
            <a:spLocks/>
          </p:cNvSpPr>
          <p:nvPr/>
        </p:nvSpPr>
        <p:spPr>
          <a:xfrm>
            <a:off x="570784" y="328861"/>
            <a:ext cx="6405748" cy="9144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r>
              <a:rPr lang="en-US" dirty="0" smtClean="0"/>
              <a:t>If you want a</a:t>
            </a:r>
            <a:endParaRPr lang="en-US" dirty="0"/>
          </a:p>
        </p:txBody>
      </p:sp>
      <p:sp>
        <p:nvSpPr>
          <p:cNvPr id="7" name="Rectangle 6"/>
          <p:cNvSpPr/>
          <p:nvPr/>
        </p:nvSpPr>
        <p:spPr>
          <a:xfrm>
            <a:off x="1464734" y="739496"/>
            <a:ext cx="5630329" cy="1323439"/>
          </a:xfrm>
          <a:prstGeom prst="rect">
            <a:avLst/>
          </a:prstGeom>
        </p:spPr>
        <p:txBody>
          <a:bodyPr wrap="square">
            <a:spAutoFit/>
          </a:bodyPr>
          <a:lstStyle/>
          <a:p>
            <a:r>
              <a:rPr lang="en-US" sz="7800" b="1" dirty="0" smtClean="0">
                <a:solidFill>
                  <a:srgbClr val="E5031B"/>
                </a:solidFill>
                <a:latin typeface="Arial"/>
                <a:cs typeface="Arial"/>
              </a:rPr>
              <a:t>change</a:t>
            </a:r>
            <a:endParaRPr lang="en-US" sz="7800" b="1" dirty="0">
              <a:solidFill>
                <a:srgbClr val="E5031B"/>
              </a:solidFill>
              <a:latin typeface="Arial"/>
              <a:cs typeface="Arial"/>
            </a:endParaRPr>
          </a:p>
        </p:txBody>
      </p:sp>
      <p:pic>
        <p:nvPicPr>
          <p:cNvPr id="8" name="Picture 7" descr="RPM log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8624" y="2528604"/>
            <a:ext cx="5255914" cy="2172888"/>
          </a:xfrm>
          <a:prstGeom prst="rect">
            <a:avLst/>
          </a:prstGeom>
        </p:spPr>
      </p:pic>
      <p:sp>
        <p:nvSpPr>
          <p:cNvPr id="2" name="Rectangle 1"/>
          <p:cNvSpPr/>
          <p:nvPr/>
        </p:nvSpPr>
        <p:spPr>
          <a:xfrm>
            <a:off x="2559269" y="4920734"/>
            <a:ext cx="4025461" cy="369332"/>
          </a:xfrm>
          <a:prstGeom prst="rect">
            <a:avLst/>
          </a:prstGeom>
        </p:spPr>
        <p:txBody>
          <a:bodyPr wrap="none">
            <a:spAutoFit/>
          </a:bodyPr>
          <a:lstStyle/>
          <a:p>
            <a:pPr lvl="0" defTabSz="914400">
              <a:defRPr/>
            </a:pPr>
            <a:r>
              <a:rPr lang="en-US" b="1" kern="0" dirty="0">
                <a:solidFill>
                  <a:srgbClr val="808080"/>
                </a:solidFill>
              </a:rPr>
              <a:t>http://mobility.tamu.edu/mip/rpm.php</a:t>
            </a:r>
          </a:p>
        </p:txBody>
      </p:sp>
    </p:spTree>
    <p:extLst>
      <p:ext uri="{BB962C8B-B14F-4D97-AF65-F5344CB8AC3E}">
        <p14:creationId xmlns:p14="http://schemas.microsoft.com/office/powerpoint/2010/main" val="1085386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57188" y="3819526"/>
            <a:ext cx="6393737" cy="2924176"/>
          </a:xfrm>
        </p:spPr>
        <p:txBody>
          <a:bodyPr>
            <a:noAutofit/>
          </a:bodyPr>
          <a:lstStyle/>
          <a:p>
            <a:pPr lvl="0">
              <a:spcBef>
                <a:spcPts val="1968"/>
              </a:spcBef>
            </a:pPr>
            <a:r>
              <a:rPr lang="en-US" sz="2800" b="1" dirty="0">
                <a:solidFill>
                  <a:srgbClr val="185EB0"/>
                </a:solidFill>
              </a:rPr>
              <a:t>Transportation</a:t>
            </a:r>
            <a:r>
              <a:rPr lang="en-US" sz="2800" dirty="0"/>
              <a:t> in Texas is </a:t>
            </a:r>
            <a:r>
              <a:rPr lang="en-US" sz="2800" b="1" dirty="0">
                <a:solidFill>
                  <a:srgbClr val="185EB0"/>
                </a:solidFill>
              </a:rPr>
              <a:t>stretched to the limit</a:t>
            </a:r>
            <a:r>
              <a:rPr lang="en-US" sz="2800" dirty="0"/>
              <a:t>, and the news gets </a:t>
            </a:r>
            <a:r>
              <a:rPr lang="en-US" sz="2800" dirty="0" smtClean="0"/>
              <a:t>worse</a:t>
            </a:r>
          </a:p>
          <a:p>
            <a:pPr lvl="0">
              <a:spcBef>
                <a:spcPts val="1968"/>
              </a:spcBef>
            </a:pPr>
            <a:r>
              <a:rPr lang="en-US" sz="2800" dirty="0" smtClean="0"/>
              <a:t>Don’t let those </a:t>
            </a:r>
            <a:r>
              <a:rPr lang="en-US" sz="2800" b="1" dirty="0" smtClean="0">
                <a:solidFill>
                  <a:srgbClr val="185EB0"/>
                </a:solidFill>
              </a:rPr>
              <a:t>orange barrels </a:t>
            </a:r>
            <a:r>
              <a:rPr lang="en-US" sz="2800" dirty="0" smtClean="0"/>
              <a:t>fool you</a:t>
            </a:r>
          </a:p>
          <a:p>
            <a:pPr lvl="0">
              <a:spcBef>
                <a:spcPts val="1968"/>
              </a:spcBef>
            </a:pPr>
            <a:r>
              <a:rPr lang="en-US" sz="2800" dirty="0" smtClean="0"/>
              <a:t>Building highways on </a:t>
            </a:r>
            <a:r>
              <a:rPr lang="en-US" sz="2800" b="1" dirty="0" smtClean="0">
                <a:solidFill>
                  <a:srgbClr val="185EB0"/>
                </a:solidFill>
              </a:rPr>
              <a:t>borrowed money</a:t>
            </a:r>
            <a:endParaRPr lang="en-US" sz="2800" b="1" dirty="0">
              <a:solidFill>
                <a:srgbClr val="185EB0"/>
              </a:solidFill>
            </a:endParaRPr>
          </a:p>
        </p:txBody>
      </p:sp>
      <p:pic>
        <p:nvPicPr>
          <p:cNvPr id="4" name="Picture 3" descr="Construction4354.jpg"/>
          <p:cNvPicPr>
            <a:picLocks noChangeAspect="1"/>
          </p:cNvPicPr>
          <p:nvPr/>
        </p:nvPicPr>
        <p:blipFill rotWithShape="1">
          <a:blip r:embed="rId3" cstate="print">
            <a:extLst>
              <a:ext uri="{28A0092B-C50C-407E-A947-70E740481C1C}">
                <a14:useLocalDpi xmlns:a14="http://schemas.microsoft.com/office/drawing/2010/main"/>
              </a:ext>
            </a:extLst>
          </a:blip>
          <a:srcRect t="-18349"/>
          <a:stretch/>
        </p:blipFill>
        <p:spPr>
          <a:xfrm>
            <a:off x="0" y="-634207"/>
            <a:ext cx="9163492" cy="4103689"/>
          </a:xfrm>
          <a:prstGeom prst="rect">
            <a:avLst/>
          </a:prstGeom>
        </p:spPr>
      </p:pic>
      <p:pic>
        <p:nvPicPr>
          <p:cNvPr id="6" name="Picture 5"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50925" y="2786061"/>
            <a:ext cx="2469015" cy="32847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07958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hoolhous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69571" y="2932337"/>
            <a:ext cx="2667164" cy="3429071"/>
          </a:xfrm>
          <a:prstGeom prst="rect">
            <a:avLst/>
          </a:prstGeom>
        </p:spPr>
      </p:pic>
      <p:pic>
        <p:nvPicPr>
          <p:cNvPr id="10" name="Picture 9" descr="dog.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55231" y="2968624"/>
            <a:ext cx="2507687" cy="3429071"/>
          </a:xfrm>
          <a:prstGeom prst="rect">
            <a:avLst/>
          </a:prstGeom>
        </p:spPr>
      </p:pic>
      <p:sp>
        <p:nvSpPr>
          <p:cNvPr id="12" name="Rectangle 11"/>
          <p:cNvSpPr/>
          <p:nvPr/>
        </p:nvSpPr>
        <p:spPr>
          <a:xfrm>
            <a:off x="0" y="2122713"/>
            <a:ext cx="9144000" cy="84591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 name="Title 1"/>
          <p:cNvSpPr>
            <a:spLocks noGrp="1"/>
          </p:cNvSpPr>
          <p:nvPr>
            <p:ph type="title"/>
          </p:nvPr>
        </p:nvSpPr>
        <p:spPr>
          <a:xfrm>
            <a:off x="457200" y="869950"/>
            <a:ext cx="8229600" cy="1143000"/>
          </a:xfrm>
        </p:spPr>
        <p:txBody>
          <a:bodyPr>
            <a:normAutofit fontScale="90000"/>
          </a:bodyPr>
          <a:lstStyle/>
          <a:p>
            <a:pPr lvl="0"/>
            <a:r>
              <a:rPr lang="en-US" dirty="0">
                <a:solidFill>
                  <a:srgbClr val="E5031B"/>
                </a:solidFill>
              </a:rPr>
              <a:t>At stake is the </a:t>
            </a:r>
            <a:r>
              <a:rPr lang="en-US" dirty="0" smtClean="0">
                <a:solidFill>
                  <a:srgbClr val="185EB0"/>
                </a:solidFill>
              </a:rPr>
              <a:t>lifestyle</a:t>
            </a:r>
            <a:r>
              <a:rPr lang="en-US" dirty="0" smtClean="0">
                <a:solidFill>
                  <a:srgbClr val="E5031B"/>
                </a:solidFill>
              </a:rPr>
              <a:t> </a:t>
            </a:r>
            <a:br>
              <a:rPr lang="en-US" dirty="0" smtClean="0">
                <a:solidFill>
                  <a:srgbClr val="E5031B"/>
                </a:solidFill>
              </a:rPr>
            </a:br>
            <a:r>
              <a:rPr lang="en-US" dirty="0" smtClean="0">
                <a:solidFill>
                  <a:srgbClr val="E5031B"/>
                </a:solidFill>
              </a:rPr>
              <a:t>we </a:t>
            </a:r>
            <a:r>
              <a:rPr lang="en-US" dirty="0">
                <a:solidFill>
                  <a:srgbClr val="E5031B"/>
                </a:solidFill>
              </a:rPr>
              <a:t>want to enjoy in Texas</a:t>
            </a:r>
            <a:br>
              <a:rPr lang="en-US" dirty="0">
                <a:solidFill>
                  <a:srgbClr val="E5031B"/>
                </a:solidFill>
              </a:rPr>
            </a:br>
            <a:endParaRPr lang="en-US" dirty="0">
              <a:solidFill>
                <a:srgbClr val="E5031B"/>
              </a:solidFill>
            </a:endParaRPr>
          </a:p>
        </p:txBody>
      </p:sp>
      <p:pic>
        <p:nvPicPr>
          <p:cNvPr id="4" name="Picture 3" descr="architect.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606909" y="2979303"/>
            <a:ext cx="2452805" cy="3679208"/>
          </a:xfrm>
          <a:prstGeom prst="rect">
            <a:avLst/>
          </a:prstGeom>
        </p:spPr>
      </p:pic>
      <p:pic>
        <p:nvPicPr>
          <p:cNvPr id="11" name="Picture 10"/>
          <p:cNvPicPr>
            <a:picLocks noChangeAspect="1"/>
          </p:cNvPicPr>
          <p:nvPr/>
        </p:nvPicPr>
        <p:blipFill>
          <a:blip r:embed="rId6"/>
          <a:stretch>
            <a:fillRect/>
          </a:stretch>
        </p:blipFill>
        <p:spPr>
          <a:xfrm>
            <a:off x="388080" y="2322794"/>
            <a:ext cx="9144000" cy="956533"/>
          </a:xfrm>
          <a:prstGeom prst="rect">
            <a:avLst/>
          </a:prstGeom>
        </p:spPr>
      </p:pic>
      <p:pic>
        <p:nvPicPr>
          <p:cNvPr id="13" name="Picture 12" descr="Grocery Bag.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91909" y="3863414"/>
            <a:ext cx="2230655" cy="3309235"/>
          </a:xfrm>
          <a:prstGeom prst="rect">
            <a:avLst/>
          </a:prstGeom>
        </p:spPr>
      </p:pic>
      <p:pic>
        <p:nvPicPr>
          <p:cNvPr id="15" name="Picture 14" descr="asianfamily.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08429" y="2769134"/>
            <a:ext cx="2603373" cy="3889377"/>
          </a:xfrm>
          <a:prstGeom prst="rect">
            <a:avLst/>
          </a:prstGeom>
        </p:spPr>
      </p:pic>
    </p:spTree>
    <p:extLst>
      <p:ext uri="{BB962C8B-B14F-4D97-AF65-F5344CB8AC3E}">
        <p14:creationId xmlns:p14="http://schemas.microsoft.com/office/powerpoint/2010/main" val="1724594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usiness-handshak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40" y="2920033"/>
            <a:ext cx="2437196" cy="3741444"/>
          </a:xfrm>
          <a:prstGeom prst="rect">
            <a:avLst/>
          </a:prstGeom>
        </p:spPr>
      </p:pic>
      <p:pic>
        <p:nvPicPr>
          <p:cNvPr id="9" name="Picture 8" descr="grandopening.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37505" y="2968624"/>
            <a:ext cx="2744894" cy="3661844"/>
          </a:xfrm>
          <a:prstGeom prst="rect">
            <a:avLst/>
          </a:prstGeom>
        </p:spPr>
      </p:pic>
      <p:sp>
        <p:nvSpPr>
          <p:cNvPr id="12" name="Rectangle 11"/>
          <p:cNvSpPr/>
          <p:nvPr/>
        </p:nvSpPr>
        <p:spPr>
          <a:xfrm>
            <a:off x="0" y="2122713"/>
            <a:ext cx="9144000" cy="84591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 name="Title 1"/>
          <p:cNvSpPr>
            <a:spLocks noGrp="1"/>
          </p:cNvSpPr>
          <p:nvPr>
            <p:ph type="title"/>
          </p:nvPr>
        </p:nvSpPr>
        <p:spPr>
          <a:xfrm>
            <a:off x="457200" y="869950"/>
            <a:ext cx="8229600" cy="1143000"/>
          </a:xfrm>
        </p:spPr>
        <p:txBody>
          <a:bodyPr>
            <a:normAutofit fontScale="90000"/>
          </a:bodyPr>
          <a:lstStyle/>
          <a:p>
            <a:pPr lvl="0"/>
            <a:r>
              <a:rPr lang="en-US" dirty="0">
                <a:solidFill>
                  <a:srgbClr val="E5031B"/>
                </a:solidFill>
              </a:rPr>
              <a:t>At stake is the </a:t>
            </a:r>
            <a:r>
              <a:rPr lang="en-US" dirty="0" smtClean="0">
                <a:solidFill>
                  <a:srgbClr val="E5031B"/>
                </a:solidFill>
              </a:rPr>
              <a:t/>
            </a:r>
            <a:br>
              <a:rPr lang="en-US" dirty="0" smtClean="0">
                <a:solidFill>
                  <a:srgbClr val="E5031B"/>
                </a:solidFill>
              </a:rPr>
            </a:br>
            <a:r>
              <a:rPr lang="en-US" dirty="0" smtClean="0">
                <a:solidFill>
                  <a:srgbClr val="185EB0"/>
                </a:solidFill>
              </a:rPr>
              <a:t>economic health </a:t>
            </a:r>
            <a:r>
              <a:rPr lang="en-US" dirty="0" smtClean="0">
                <a:solidFill>
                  <a:srgbClr val="E5031B"/>
                </a:solidFill>
              </a:rPr>
              <a:t>of Texas</a:t>
            </a:r>
            <a:r>
              <a:rPr lang="en-US" dirty="0">
                <a:solidFill>
                  <a:srgbClr val="E5031B"/>
                </a:solidFill>
              </a:rPr>
              <a:t/>
            </a:r>
            <a:br>
              <a:rPr lang="en-US" dirty="0">
                <a:solidFill>
                  <a:srgbClr val="E5031B"/>
                </a:solidFill>
              </a:rPr>
            </a:br>
            <a:endParaRPr lang="en-US" dirty="0">
              <a:solidFill>
                <a:srgbClr val="E5031B"/>
              </a:solidFill>
            </a:endParaRPr>
          </a:p>
        </p:txBody>
      </p:sp>
      <p:sp>
        <p:nvSpPr>
          <p:cNvPr id="4" name="Rectangle 3"/>
          <p:cNvSpPr/>
          <p:nvPr/>
        </p:nvSpPr>
        <p:spPr>
          <a:xfrm>
            <a:off x="3446421" y="2128549"/>
            <a:ext cx="5646084" cy="477054"/>
          </a:xfrm>
          <a:prstGeom prst="rect">
            <a:avLst/>
          </a:prstGeom>
        </p:spPr>
        <p:txBody>
          <a:bodyPr wrap="none">
            <a:spAutoFit/>
          </a:bodyPr>
          <a:lstStyle/>
          <a:p>
            <a:r>
              <a:rPr lang="en-US" sz="2500" cap="all" dirty="0" smtClean="0">
                <a:solidFill>
                  <a:srgbClr val="C5A91E"/>
                </a:solidFill>
                <a:latin typeface="Arial"/>
                <a:cs typeface="Arial"/>
              </a:rPr>
              <a:t>New</a:t>
            </a:r>
            <a:r>
              <a:rPr lang="en-US" sz="2500" cap="all" dirty="0" smtClean="0">
                <a:solidFill>
                  <a:srgbClr val="DEBB2A"/>
                </a:solidFill>
                <a:latin typeface="Arial"/>
                <a:cs typeface="Arial"/>
              </a:rPr>
              <a:t> 				</a:t>
            </a:r>
            <a:r>
              <a:rPr lang="en-US" sz="2500" cap="all" dirty="0" smtClean="0">
                <a:latin typeface="Arial"/>
                <a:cs typeface="Arial"/>
              </a:rPr>
              <a:t>   </a:t>
            </a:r>
            <a:r>
              <a:rPr lang="en-US" sz="2500" cap="all" dirty="0" smtClean="0">
                <a:solidFill>
                  <a:srgbClr val="5919A1"/>
                </a:solidFill>
                <a:latin typeface="Arial"/>
                <a:cs typeface="Arial"/>
              </a:rPr>
              <a:t>Lower Shipping</a:t>
            </a:r>
            <a:endParaRPr lang="en-US" sz="2500" cap="all" dirty="0">
              <a:solidFill>
                <a:srgbClr val="5919A1"/>
              </a:solidFill>
              <a:latin typeface="Arial"/>
              <a:cs typeface="Arial"/>
            </a:endParaRPr>
          </a:p>
        </p:txBody>
      </p:sp>
      <p:sp>
        <p:nvSpPr>
          <p:cNvPr id="6" name="Rectangle 5"/>
          <p:cNvSpPr/>
          <p:nvPr/>
        </p:nvSpPr>
        <p:spPr>
          <a:xfrm>
            <a:off x="3037505" y="2442978"/>
            <a:ext cx="1805984" cy="477054"/>
          </a:xfrm>
          <a:prstGeom prst="rect">
            <a:avLst/>
          </a:prstGeom>
        </p:spPr>
        <p:txBody>
          <a:bodyPr wrap="none">
            <a:spAutoFit/>
          </a:bodyPr>
          <a:lstStyle/>
          <a:p>
            <a:r>
              <a:rPr lang="en-US" sz="2500" cap="all" dirty="0" smtClean="0">
                <a:solidFill>
                  <a:srgbClr val="C5A91E"/>
                </a:solidFill>
                <a:latin typeface="Arial"/>
                <a:cs typeface="Arial"/>
              </a:rPr>
              <a:t>business</a:t>
            </a:r>
            <a:endParaRPr lang="en-US" sz="2500" dirty="0">
              <a:solidFill>
                <a:srgbClr val="C5A91E"/>
              </a:solidFill>
            </a:endParaRPr>
          </a:p>
        </p:txBody>
      </p:sp>
      <p:sp>
        <p:nvSpPr>
          <p:cNvPr id="7" name="Rectangle 6"/>
          <p:cNvSpPr/>
          <p:nvPr/>
        </p:nvSpPr>
        <p:spPr>
          <a:xfrm>
            <a:off x="457200" y="2298238"/>
            <a:ext cx="1022016" cy="477054"/>
          </a:xfrm>
          <a:prstGeom prst="rect">
            <a:avLst/>
          </a:prstGeom>
        </p:spPr>
        <p:txBody>
          <a:bodyPr wrap="none">
            <a:spAutoFit/>
          </a:bodyPr>
          <a:lstStyle/>
          <a:p>
            <a:r>
              <a:rPr lang="en-US" sz="2500" cap="all" dirty="0">
                <a:solidFill>
                  <a:srgbClr val="168029"/>
                </a:solidFill>
                <a:latin typeface="Arial"/>
                <a:cs typeface="Arial"/>
              </a:rPr>
              <a:t>Jobs</a:t>
            </a:r>
            <a:endParaRPr lang="en-US" sz="2500" dirty="0"/>
          </a:p>
        </p:txBody>
      </p:sp>
      <p:sp>
        <p:nvSpPr>
          <p:cNvPr id="3" name="Rectangle 2"/>
          <p:cNvSpPr/>
          <p:nvPr/>
        </p:nvSpPr>
        <p:spPr>
          <a:xfrm>
            <a:off x="6850678" y="2514627"/>
            <a:ext cx="1289079" cy="477054"/>
          </a:xfrm>
          <a:prstGeom prst="rect">
            <a:avLst/>
          </a:prstGeom>
        </p:spPr>
        <p:txBody>
          <a:bodyPr wrap="none">
            <a:spAutoFit/>
          </a:bodyPr>
          <a:lstStyle/>
          <a:p>
            <a:r>
              <a:rPr lang="en-US" sz="2500" cap="all" dirty="0">
                <a:solidFill>
                  <a:srgbClr val="5919A1"/>
                </a:solidFill>
                <a:latin typeface="Arial"/>
                <a:cs typeface="Arial"/>
              </a:rPr>
              <a:t>costs</a:t>
            </a:r>
            <a:endParaRPr lang="en-US" sz="2500" dirty="0"/>
          </a:p>
        </p:txBody>
      </p:sp>
      <p:pic>
        <p:nvPicPr>
          <p:cNvPr id="8" name="Picture 7" descr="truck.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66832" y="3407835"/>
            <a:ext cx="3462172" cy="2545992"/>
          </a:xfrm>
          <a:prstGeom prst="rect">
            <a:avLst/>
          </a:prstGeom>
        </p:spPr>
      </p:pic>
    </p:spTree>
    <p:extLst>
      <p:ext uri="{BB962C8B-B14F-4D97-AF65-F5344CB8AC3E}">
        <p14:creationId xmlns:p14="http://schemas.microsoft.com/office/powerpoint/2010/main" val="35470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961331"/>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 name="Title 1"/>
          <p:cNvSpPr>
            <a:spLocks noGrp="1"/>
          </p:cNvSpPr>
          <p:nvPr>
            <p:ph type="title"/>
          </p:nvPr>
        </p:nvSpPr>
        <p:spPr>
          <a:xfrm>
            <a:off x="570784" y="218167"/>
            <a:ext cx="3318592" cy="1143000"/>
          </a:xfrm>
        </p:spPr>
        <p:txBody>
          <a:bodyPr>
            <a:normAutofit/>
          </a:bodyPr>
          <a:lstStyle/>
          <a:p>
            <a:r>
              <a:rPr lang="en-US" dirty="0" smtClean="0">
                <a:solidFill>
                  <a:srgbClr val="E5031B"/>
                </a:solidFill>
              </a:rPr>
              <a:t>What’s the </a:t>
            </a:r>
            <a:endParaRPr lang="en-US" dirty="0">
              <a:solidFill>
                <a:srgbClr val="E5031B"/>
              </a:solidFill>
            </a:endParaRPr>
          </a:p>
        </p:txBody>
      </p:sp>
      <p:sp>
        <p:nvSpPr>
          <p:cNvPr id="7" name="Rectangle 6"/>
          <p:cNvSpPr/>
          <p:nvPr/>
        </p:nvSpPr>
        <p:spPr>
          <a:xfrm>
            <a:off x="381004" y="761002"/>
            <a:ext cx="5032372" cy="1200329"/>
          </a:xfrm>
          <a:prstGeom prst="rect">
            <a:avLst/>
          </a:prstGeom>
        </p:spPr>
        <p:txBody>
          <a:bodyPr wrap="square">
            <a:spAutoFit/>
          </a:bodyPr>
          <a:lstStyle/>
          <a:p>
            <a:r>
              <a:rPr lang="en-US" sz="7200" b="1" dirty="0" smtClean="0">
                <a:solidFill>
                  <a:srgbClr val="E5031B"/>
                </a:solidFill>
                <a:latin typeface="Arial"/>
                <a:cs typeface="Arial"/>
              </a:rPr>
              <a:t>problem? </a:t>
            </a:r>
            <a:endParaRPr lang="en-US" sz="7200" b="1" dirty="0">
              <a:solidFill>
                <a:srgbClr val="E5031B"/>
              </a:solidFill>
              <a:latin typeface="Arial"/>
              <a:cs typeface="Arial"/>
            </a:endParaRPr>
          </a:p>
        </p:txBody>
      </p:sp>
      <p:sp>
        <p:nvSpPr>
          <p:cNvPr id="21" name="Rectangle 20"/>
          <p:cNvSpPr/>
          <p:nvPr/>
        </p:nvSpPr>
        <p:spPr>
          <a:xfrm>
            <a:off x="6422571" y="3541098"/>
            <a:ext cx="2131786" cy="1384995"/>
          </a:xfrm>
          <a:prstGeom prst="rect">
            <a:avLst/>
          </a:prstGeom>
        </p:spPr>
        <p:txBody>
          <a:bodyPr wrap="square">
            <a:spAutoFit/>
          </a:bodyPr>
          <a:lstStyle/>
          <a:p>
            <a:r>
              <a:rPr lang="en-US" sz="4000" b="1" dirty="0" smtClean="0">
                <a:solidFill>
                  <a:srgbClr val="185EB0"/>
                </a:solidFill>
                <a:latin typeface="Arial"/>
                <a:cs typeface="Arial"/>
              </a:rPr>
              <a:t>$</a:t>
            </a:r>
            <a:r>
              <a:rPr lang="en-US" sz="4000" b="1" dirty="0">
                <a:solidFill>
                  <a:srgbClr val="185EB0"/>
                </a:solidFill>
                <a:latin typeface="Arial"/>
                <a:cs typeface="Arial"/>
              </a:rPr>
              <a:t>2.1 </a:t>
            </a:r>
            <a:r>
              <a:rPr lang="en-US" sz="2200" dirty="0">
                <a:solidFill>
                  <a:srgbClr val="7F7F7F"/>
                </a:solidFill>
                <a:latin typeface="Arial"/>
                <a:cs typeface="Arial"/>
              </a:rPr>
              <a:t>billion in truck </a:t>
            </a:r>
            <a:r>
              <a:rPr lang="en-US" sz="2200" b="1" dirty="0">
                <a:solidFill>
                  <a:srgbClr val="7F7F7F"/>
                </a:solidFill>
                <a:latin typeface="Arial"/>
                <a:cs typeface="Arial"/>
              </a:rPr>
              <a:t>freight</a:t>
            </a:r>
            <a:r>
              <a:rPr lang="en-US" sz="2200" dirty="0">
                <a:solidFill>
                  <a:srgbClr val="7F7F7F"/>
                </a:solidFill>
                <a:latin typeface="Arial"/>
                <a:cs typeface="Arial"/>
              </a:rPr>
              <a:t> moving </a:t>
            </a:r>
            <a:r>
              <a:rPr lang="en-US" sz="2200" b="1" dirty="0">
                <a:solidFill>
                  <a:srgbClr val="7F7F7F"/>
                </a:solidFill>
                <a:latin typeface="Arial"/>
                <a:cs typeface="Arial"/>
              </a:rPr>
              <a:t>costs</a:t>
            </a:r>
          </a:p>
        </p:txBody>
      </p:sp>
      <p:grpSp>
        <p:nvGrpSpPr>
          <p:cNvPr id="5" name="Group 4"/>
          <p:cNvGrpSpPr/>
          <p:nvPr/>
        </p:nvGrpSpPr>
        <p:grpSpPr>
          <a:xfrm>
            <a:off x="381004" y="6014358"/>
            <a:ext cx="8242390" cy="518092"/>
            <a:chOff x="627063" y="6111875"/>
            <a:chExt cx="3257982" cy="204787"/>
          </a:xfrm>
        </p:grpSpPr>
        <p:pic>
          <p:nvPicPr>
            <p:cNvPr id="4" name="Picture 3"/>
            <p:cNvPicPr>
              <a:picLocks noChangeAspect="1"/>
            </p:cNvPicPr>
            <p:nvPr/>
          </p:nvPicPr>
          <p:blipFill>
            <a:blip r:embed="rId3"/>
            <a:stretch>
              <a:fillRect/>
            </a:stretch>
          </p:blipFill>
          <p:spPr>
            <a:xfrm>
              <a:off x="627063" y="6111875"/>
              <a:ext cx="465426" cy="204787"/>
            </a:xfrm>
            <a:prstGeom prst="rect">
              <a:avLst/>
            </a:prstGeom>
          </p:spPr>
        </p:pic>
        <p:pic>
          <p:nvPicPr>
            <p:cNvPr id="26" name="Picture 25"/>
            <p:cNvPicPr>
              <a:picLocks noChangeAspect="1"/>
            </p:cNvPicPr>
            <p:nvPr/>
          </p:nvPicPr>
          <p:blipFill>
            <a:blip r:embed="rId3"/>
            <a:stretch>
              <a:fillRect/>
            </a:stretch>
          </p:blipFill>
          <p:spPr>
            <a:xfrm>
              <a:off x="1092489" y="6111875"/>
              <a:ext cx="465426" cy="204787"/>
            </a:xfrm>
            <a:prstGeom prst="rect">
              <a:avLst/>
            </a:prstGeom>
          </p:spPr>
        </p:pic>
        <p:pic>
          <p:nvPicPr>
            <p:cNvPr id="27" name="Picture 26"/>
            <p:cNvPicPr>
              <a:picLocks noChangeAspect="1"/>
            </p:cNvPicPr>
            <p:nvPr/>
          </p:nvPicPr>
          <p:blipFill>
            <a:blip r:embed="rId3"/>
            <a:stretch>
              <a:fillRect/>
            </a:stretch>
          </p:blipFill>
          <p:spPr>
            <a:xfrm>
              <a:off x="1557915" y="6111875"/>
              <a:ext cx="465426" cy="204787"/>
            </a:xfrm>
            <a:prstGeom prst="rect">
              <a:avLst/>
            </a:prstGeom>
          </p:spPr>
        </p:pic>
        <p:pic>
          <p:nvPicPr>
            <p:cNvPr id="28" name="Picture 27"/>
            <p:cNvPicPr>
              <a:picLocks noChangeAspect="1"/>
            </p:cNvPicPr>
            <p:nvPr/>
          </p:nvPicPr>
          <p:blipFill>
            <a:blip r:embed="rId3"/>
            <a:stretch>
              <a:fillRect/>
            </a:stretch>
          </p:blipFill>
          <p:spPr>
            <a:xfrm>
              <a:off x="2023341" y="6111875"/>
              <a:ext cx="465426" cy="204787"/>
            </a:xfrm>
            <a:prstGeom prst="rect">
              <a:avLst/>
            </a:prstGeom>
          </p:spPr>
        </p:pic>
        <p:pic>
          <p:nvPicPr>
            <p:cNvPr id="29" name="Picture 28"/>
            <p:cNvPicPr>
              <a:picLocks noChangeAspect="1"/>
            </p:cNvPicPr>
            <p:nvPr/>
          </p:nvPicPr>
          <p:blipFill>
            <a:blip r:embed="rId3"/>
            <a:stretch>
              <a:fillRect/>
            </a:stretch>
          </p:blipFill>
          <p:spPr>
            <a:xfrm>
              <a:off x="2488767" y="6111875"/>
              <a:ext cx="465426" cy="204787"/>
            </a:xfrm>
            <a:prstGeom prst="rect">
              <a:avLst/>
            </a:prstGeom>
          </p:spPr>
        </p:pic>
        <p:pic>
          <p:nvPicPr>
            <p:cNvPr id="30" name="Picture 29"/>
            <p:cNvPicPr>
              <a:picLocks noChangeAspect="1"/>
            </p:cNvPicPr>
            <p:nvPr/>
          </p:nvPicPr>
          <p:blipFill>
            <a:blip r:embed="rId3"/>
            <a:stretch>
              <a:fillRect/>
            </a:stretch>
          </p:blipFill>
          <p:spPr>
            <a:xfrm>
              <a:off x="2954193" y="6111875"/>
              <a:ext cx="465426" cy="204787"/>
            </a:xfrm>
            <a:prstGeom prst="rect">
              <a:avLst/>
            </a:prstGeom>
          </p:spPr>
        </p:pic>
        <p:pic>
          <p:nvPicPr>
            <p:cNvPr id="31" name="Picture 30"/>
            <p:cNvPicPr>
              <a:picLocks noChangeAspect="1"/>
            </p:cNvPicPr>
            <p:nvPr/>
          </p:nvPicPr>
          <p:blipFill>
            <a:blip r:embed="rId3"/>
            <a:stretch>
              <a:fillRect/>
            </a:stretch>
          </p:blipFill>
          <p:spPr>
            <a:xfrm>
              <a:off x="3419619" y="6111875"/>
              <a:ext cx="465426" cy="204787"/>
            </a:xfrm>
            <a:prstGeom prst="rect">
              <a:avLst/>
            </a:prstGeom>
          </p:spPr>
        </p:pic>
      </p:grpSp>
      <p:sp>
        <p:nvSpPr>
          <p:cNvPr id="22" name="Content Placeholder 2"/>
          <p:cNvSpPr>
            <a:spLocks noGrp="1"/>
          </p:cNvSpPr>
          <p:nvPr>
            <p:ph idx="1"/>
          </p:nvPr>
        </p:nvSpPr>
        <p:spPr>
          <a:xfrm>
            <a:off x="457200" y="2070188"/>
            <a:ext cx="8229600" cy="796383"/>
          </a:xfrm>
        </p:spPr>
        <p:txBody>
          <a:bodyPr>
            <a:normAutofit/>
          </a:bodyPr>
          <a:lstStyle/>
          <a:p>
            <a:pPr marL="0" lvl="0" indent="0">
              <a:buNone/>
            </a:pPr>
            <a:r>
              <a:rPr lang="en-US" sz="4400" b="1" dirty="0" smtClean="0">
                <a:solidFill>
                  <a:srgbClr val="185EB0"/>
                </a:solidFill>
                <a:latin typeface="Arial"/>
                <a:cs typeface="Arial"/>
              </a:rPr>
              <a:t>Congestion</a:t>
            </a:r>
            <a:r>
              <a:rPr lang="en-US" sz="4000" b="1" dirty="0" smtClean="0">
                <a:solidFill>
                  <a:srgbClr val="185EB0"/>
                </a:solidFill>
                <a:latin typeface="Arial"/>
                <a:cs typeface="Arial"/>
              </a:rPr>
              <a:t> </a:t>
            </a:r>
            <a:r>
              <a:rPr lang="en-US" sz="4000" dirty="0" smtClean="0">
                <a:latin typeface="Arial"/>
                <a:cs typeface="Arial"/>
              </a:rPr>
              <a:t>in Texas each year</a:t>
            </a:r>
            <a:endParaRPr lang="en-US" sz="4000" dirty="0">
              <a:latin typeface="Arial"/>
              <a:cs typeface="Arial"/>
            </a:endParaRPr>
          </a:p>
          <a:p>
            <a:pPr marL="0" indent="0">
              <a:buNone/>
            </a:pPr>
            <a:endParaRPr lang="en-US" sz="2400" dirty="0">
              <a:latin typeface="Arial"/>
              <a:cs typeface="Arial"/>
            </a:endParaRPr>
          </a:p>
        </p:txBody>
      </p:sp>
      <p:pic>
        <p:nvPicPr>
          <p:cNvPr id="24" name="Picture 23"/>
          <p:cNvPicPr>
            <a:picLocks noChangeAspect="1"/>
          </p:cNvPicPr>
          <p:nvPr/>
        </p:nvPicPr>
        <p:blipFill>
          <a:blip r:embed="rId4"/>
          <a:stretch>
            <a:fillRect/>
          </a:stretch>
        </p:blipFill>
        <p:spPr>
          <a:xfrm>
            <a:off x="7096070" y="607786"/>
            <a:ext cx="1688987" cy="867737"/>
          </a:xfrm>
          <a:prstGeom prst="rect">
            <a:avLst/>
          </a:prstGeom>
        </p:spPr>
      </p:pic>
      <p:sp>
        <p:nvSpPr>
          <p:cNvPr id="9" name="Rectangle 8"/>
          <p:cNvSpPr/>
          <p:nvPr/>
        </p:nvSpPr>
        <p:spPr>
          <a:xfrm>
            <a:off x="584632" y="3541098"/>
            <a:ext cx="1947711" cy="1384995"/>
          </a:xfrm>
          <a:prstGeom prst="rect">
            <a:avLst/>
          </a:prstGeom>
        </p:spPr>
        <p:txBody>
          <a:bodyPr wrap="square">
            <a:spAutoFit/>
          </a:bodyPr>
          <a:lstStyle/>
          <a:p>
            <a:r>
              <a:rPr lang="en-US" sz="4000" b="1" dirty="0">
                <a:solidFill>
                  <a:srgbClr val="185EB0"/>
                </a:solidFill>
                <a:latin typeface="Arial"/>
                <a:cs typeface="Arial"/>
              </a:rPr>
              <a:t>472</a:t>
            </a:r>
            <a:r>
              <a:rPr lang="en-US" sz="2000" dirty="0">
                <a:solidFill>
                  <a:srgbClr val="185EB0"/>
                </a:solidFill>
                <a:latin typeface="Arial"/>
                <a:cs typeface="Arial"/>
              </a:rPr>
              <a:t> </a:t>
            </a:r>
            <a:r>
              <a:rPr lang="en-US" sz="2200" dirty="0">
                <a:solidFill>
                  <a:srgbClr val="7F7F7F"/>
                </a:solidFill>
                <a:latin typeface="Arial"/>
                <a:cs typeface="Arial"/>
              </a:rPr>
              <a:t>million extra </a:t>
            </a:r>
            <a:r>
              <a:rPr lang="en-US" sz="2200" b="1" dirty="0">
                <a:solidFill>
                  <a:srgbClr val="7F7F7F"/>
                </a:solidFill>
                <a:latin typeface="Arial"/>
                <a:cs typeface="Arial"/>
              </a:rPr>
              <a:t>hours</a:t>
            </a:r>
            <a:r>
              <a:rPr lang="en-US" sz="2200" dirty="0">
                <a:solidFill>
                  <a:srgbClr val="7F7F7F"/>
                </a:solidFill>
                <a:latin typeface="Arial"/>
                <a:cs typeface="Arial"/>
              </a:rPr>
              <a:t> of travel time</a:t>
            </a:r>
          </a:p>
        </p:txBody>
      </p:sp>
      <p:sp>
        <p:nvSpPr>
          <p:cNvPr id="10" name="Rectangle 9"/>
          <p:cNvSpPr/>
          <p:nvPr/>
        </p:nvSpPr>
        <p:spPr>
          <a:xfrm>
            <a:off x="3147785" y="3541098"/>
            <a:ext cx="2530929" cy="1384995"/>
          </a:xfrm>
          <a:prstGeom prst="rect">
            <a:avLst/>
          </a:prstGeom>
        </p:spPr>
        <p:txBody>
          <a:bodyPr wrap="square">
            <a:spAutoFit/>
          </a:bodyPr>
          <a:lstStyle/>
          <a:p>
            <a:r>
              <a:rPr lang="en-US" sz="4000" b="1" dirty="0">
                <a:solidFill>
                  <a:srgbClr val="185EB0"/>
                </a:solidFill>
                <a:latin typeface="Arial"/>
                <a:cs typeface="Arial"/>
              </a:rPr>
              <a:t>$10.1 </a:t>
            </a:r>
            <a:r>
              <a:rPr lang="en-US" sz="2200" dirty="0">
                <a:solidFill>
                  <a:srgbClr val="7F7F7F"/>
                </a:solidFill>
                <a:latin typeface="Arial"/>
                <a:cs typeface="Arial"/>
              </a:rPr>
              <a:t>billion in </a:t>
            </a:r>
            <a:r>
              <a:rPr lang="en-US" sz="2200" b="1" dirty="0">
                <a:solidFill>
                  <a:srgbClr val="7F7F7F"/>
                </a:solidFill>
                <a:latin typeface="Arial"/>
                <a:cs typeface="Arial"/>
              </a:rPr>
              <a:t>delay</a:t>
            </a:r>
            <a:r>
              <a:rPr lang="en-US" sz="2200" dirty="0">
                <a:solidFill>
                  <a:srgbClr val="7F7F7F"/>
                </a:solidFill>
                <a:latin typeface="Arial"/>
                <a:cs typeface="Arial"/>
              </a:rPr>
              <a:t> and wasted fuel </a:t>
            </a:r>
            <a:r>
              <a:rPr lang="en-US" sz="2200" b="1" dirty="0">
                <a:solidFill>
                  <a:srgbClr val="7F7F7F"/>
                </a:solidFill>
                <a:latin typeface="Arial"/>
                <a:cs typeface="Arial"/>
              </a:rPr>
              <a:t>costs</a:t>
            </a:r>
          </a:p>
        </p:txBody>
      </p:sp>
      <p:cxnSp>
        <p:nvCxnSpPr>
          <p:cNvPr id="25" name="Straight Connector 24"/>
          <p:cNvCxnSpPr/>
          <p:nvPr/>
        </p:nvCxnSpPr>
        <p:spPr>
          <a:xfrm flipV="1">
            <a:off x="5893572" y="3403922"/>
            <a:ext cx="0" cy="2002649"/>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2842466" y="3403922"/>
            <a:ext cx="0" cy="2002649"/>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7417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690688"/>
            <a:ext cx="9144000" cy="59206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 name="TextBox 3"/>
          <p:cNvSpPr txBox="1"/>
          <p:nvPr/>
        </p:nvSpPr>
        <p:spPr>
          <a:xfrm>
            <a:off x="889000" y="1914525"/>
            <a:ext cx="7151640" cy="3323987"/>
          </a:xfrm>
          <a:prstGeom prst="rect">
            <a:avLst/>
          </a:prstGeom>
          <a:noFill/>
        </p:spPr>
        <p:txBody>
          <a:bodyPr wrap="square" rtlCol="0">
            <a:spAutoFit/>
          </a:bodyPr>
          <a:lstStyle/>
          <a:p>
            <a:r>
              <a:rPr lang="en-US" sz="21000" b="1" kern="800" spc="-1870" baseline="30000" dirty="0" smtClean="0">
                <a:solidFill>
                  <a:srgbClr val="E5031B"/>
                </a:solidFill>
                <a:latin typeface="Arial"/>
                <a:cs typeface="Arial"/>
              </a:rPr>
              <a:t>$</a:t>
            </a:r>
            <a:r>
              <a:rPr lang="en-US" sz="21000" b="1" kern="800" spc="-3000" dirty="0" smtClean="0">
                <a:solidFill>
                  <a:srgbClr val="E5031B"/>
                </a:solidFill>
                <a:latin typeface="Arial"/>
                <a:cs typeface="Arial"/>
              </a:rPr>
              <a:t>1,</a:t>
            </a:r>
            <a:r>
              <a:rPr lang="en-US" sz="21000" b="1" kern="800" spc="-1870" dirty="0" smtClean="0">
                <a:solidFill>
                  <a:srgbClr val="E5031B"/>
                </a:solidFill>
                <a:latin typeface="Arial"/>
                <a:cs typeface="Arial"/>
              </a:rPr>
              <a:t>000</a:t>
            </a:r>
            <a:endParaRPr lang="en-US" sz="21000" b="1" kern="800" spc="-1870" dirty="0">
              <a:solidFill>
                <a:srgbClr val="E5031B"/>
              </a:solidFill>
              <a:latin typeface="Arial"/>
              <a:cs typeface="Arial"/>
            </a:endParaRPr>
          </a:p>
        </p:txBody>
      </p:sp>
      <p:sp>
        <p:nvSpPr>
          <p:cNvPr id="3" name="TextBox 2"/>
          <p:cNvSpPr txBox="1"/>
          <p:nvPr/>
        </p:nvSpPr>
        <p:spPr>
          <a:xfrm>
            <a:off x="746123" y="806529"/>
            <a:ext cx="5595939" cy="1107996"/>
          </a:xfrm>
          <a:prstGeom prst="rect">
            <a:avLst/>
          </a:prstGeom>
          <a:noFill/>
        </p:spPr>
        <p:txBody>
          <a:bodyPr wrap="square" rtlCol="0">
            <a:spAutoFit/>
          </a:bodyPr>
          <a:lstStyle/>
          <a:p>
            <a:r>
              <a:rPr lang="en-US" sz="6600" b="1" dirty="0" smtClean="0">
                <a:solidFill>
                  <a:srgbClr val="E5031B"/>
                </a:solidFill>
                <a:latin typeface="Arial"/>
                <a:cs typeface="Arial"/>
              </a:rPr>
              <a:t>Traffic delays </a:t>
            </a:r>
          </a:p>
        </p:txBody>
      </p:sp>
      <p:sp>
        <p:nvSpPr>
          <p:cNvPr id="6" name="TextBox 5"/>
          <p:cNvSpPr txBox="1"/>
          <p:nvPr/>
        </p:nvSpPr>
        <p:spPr>
          <a:xfrm>
            <a:off x="7137928" y="4105426"/>
            <a:ext cx="2468562" cy="523220"/>
          </a:xfrm>
          <a:prstGeom prst="rect">
            <a:avLst/>
          </a:prstGeom>
          <a:noFill/>
        </p:spPr>
        <p:txBody>
          <a:bodyPr wrap="square" rtlCol="0">
            <a:spAutoFit/>
          </a:bodyPr>
          <a:lstStyle/>
          <a:p>
            <a:r>
              <a:rPr lang="en-US" sz="2800" dirty="0" smtClean="0">
                <a:solidFill>
                  <a:srgbClr val="E5031B"/>
                </a:solidFill>
                <a:latin typeface="Arial"/>
                <a:cs typeface="Arial"/>
              </a:rPr>
              <a:t>each year</a:t>
            </a:r>
            <a:endParaRPr lang="en-US" sz="2800" dirty="0">
              <a:solidFill>
                <a:srgbClr val="E5031B"/>
              </a:solidFill>
              <a:latin typeface="Arial"/>
              <a:cs typeface="Arial"/>
            </a:endParaRPr>
          </a:p>
        </p:txBody>
      </p:sp>
      <p:sp>
        <p:nvSpPr>
          <p:cNvPr id="7" name="Rectangle 6"/>
          <p:cNvSpPr/>
          <p:nvPr/>
        </p:nvSpPr>
        <p:spPr>
          <a:xfrm>
            <a:off x="888999" y="1636422"/>
            <a:ext cx="4508499" cy="646331"/>
          </a:xfrm>
          <a:prstGeom prst="rect">
            <a:avLst/>
          </a:prstGeom>
        </p:spPr>
        <p:txBody>
          <a:bodyPr wrap="square">
            <a:spAutoFit/>
          </a:bodyPr>
          <a:lstStyle/>
          <a:p>
            <a:r>
              <a:rPr lang="en-US" sz="3600" dirty="0">
                <a:solidFill>
                  <a:srgbClr val="185EB0"/>
                </a:solidFill>
                <a:latin typeface="Arial"/>
                <a:cs typeface="Arial"/>
              </a:rPr>
              <a:t>cost every commuter </a:t>
            </a:r>
          </a:p>
        </p:txBody>
      </p:sp>
      <p:grpSp>
        <p:nvGrpSpPr>
          <p:cNvPr id="23" name="Group 22"/>
          <p:cNvGrpSpPr/>
          <p:nvPr/>
        </p:nvGrpSpPr>
        <p:grpSpPr>
          <a:xfrm>
            <a:off x="-103188" y="6217487"/>
            <a:ext cx="9307232" cy="375869"/>
            <a:chOff x="-103188" y="6217487"/>
            <a:chExt cx="9307232" cy="375869"/>
          </a:xfrm>
        </p:grpSpPr>
        <p:pic>
          <p:nvPicPr>
            <p:cNvPr id="14" name="Picture 13"/>
            <p:cNvPicPr>
              <a:picLocks noChangeAspect="1"/>
            </p:cNvPicPr>
            <p:nvPr/>
          </p:nvPicPr>
          <p:blipFill>
            <a:blip r:embed="rId3"/>
            <a:stretch>
              <a:fillRect/>
            </a:stretch>
          </p:blipFill>
          <p:spPr>
            <a:xfrm>
              <a:off x="-103188" y="6217487"/>
              <a:ext cx="1163404" cy="375869"/>
            </a:xfrm>
            <a:prstGeom prst="rect">
              <a:avLst/>
            </a:prstGeom>
          </p:spPr>
        </p:pic>
        <p:pic>
          <p:nvPicPr>
            <p:cNvPr id="15" name="Picture 14"/>
            <p:cNvPicPr>
              <a:picLocks noChangeAspect="1"/>
            </p:cNvPicPr>
            <p:nvPr/>
          </p:nvPicPr>
          <p:blipFill>
            <a:blip r:embed="rId3"/>
            <a:stretch>
              <a:fillRect/>
            </a:stretch>
          </p:blipFill>
          <p:spPr>
            <a:xfrm>
              <a:off x="1060216" y="6217487"/>
              <a:ext cx="1163404" cy="375869"/>
            </a:xfrm>
            <a:prstGeom prst="rect">
              <a:avLst/>
            </a:prstGeom>
          </p:spPr>
        </p:pic>
        <p:pic>
          <p:nvPicPr>
            <p:cNvPr id="16" name="Picture 15"/>
            <p:cNvPicPr>
              <a:picLocks noChangeAspect="1"/>
            </p:cNvPicPr>
            <p:nvPr/>
          </p:nvPicPr>
          <p:blipFill>
            <a:blip r:embed="rId3"/>
            <a:stretch>
              <a:fillRect/>
            </a:stretch>
          </p:blipFill>
          <p:spPr>
            <a:xfrm>
              <a:off x="2223620" y="6217487"/>
              <a:ext cx="1163404" cy="375869"/>
            </a:xfrm>
            <a:prstGeom prst="rect">
              <a:avLst/>
            </a:prstGeom>
          </p:spPr>
        </p:pic>
        <p:pic>
          <p:nvPicPr>
            <p:cNvPr id="17" name="Picture 16"/>
            <p:cNvPicPr>
              <a:picLocks noChangeAspect="1"/>
            </p:cNvPicPr>
            <p:nvPr/>
          </p:nvPicPr>
          <p:blipFill>
            <a:blip r:embed="rId3"/>
            <a:stretch>
              <a:fillRect/>
            </a:stretch>
          </p:blipFill>
          <p:spPr>
            <a:xfrm>
              <a:off x="3387024" y="6217487"/>
              <a:ext cx="1163404" cy="375869"/>
            </a:xfrm>
            <a:prstGeom prst="rect">
              <a:avLst/>
            </a:prstGeom>
          </p:spPr>
        </p:pic>
        <p:pic>
          <p:nvPicPr>
            <p:cNvPr id="18" name="Picture 17"/>
            <p:cNvPicPr>
              <a:picLocks noChangeAspect="1"/>
            </p:cNvPicPr>
            <p:nvPr/>
          </p:nvPicPr>
          <p:blipFill>
            <a:blip r:embed="rId3"/>
            <a:stretch>
              <a:fillRect/>
            </a:stretch>
          </p:blipFill>
          <p:spPr>
            <a:xfrm>
              <a:off x="4550428" y="6217487"/>
              <a:ext cx="1163404" cy="375869"/>
            </a:xfrm>
            <a:prstGeom prst="rect">
              <a:avLst/>
            </a:prstGeom>
          </p:spPr>
        </p:pic>
        <p:pic>
          <p:nvPicPr>
            <p:cNvPr id="19" name="Picture 18"/>
            <p:cNvPicPr>
              <a:picLocks noChangeAspect="1"/>
            </p:cNvPicPr>
            <p:nvPr/>
          </p:nvPicPr>
          <p:blipFill>
            <a:blip r:embed="rId3"/>
            <a:stretch>
              <a:fillRect/>
            </a:stretch>
          </p:blipFill>
          <p:spPr>
            <a:xfrm>
              <a:off x="5713832" y="6217487"/>
              <a:ext cx="1163404" cy="375869"/>
            </a:xfrm>
            <a:prstGeom prst="rect">
              <a:avLst/>
            </a:prstGeom>
          </p:spPr>
        </p:pic>
        <p:pic>
          <p:nvPicPr>
            <p:cNvPr id="20" name="Picture 19"/>
            <p:cNvPicPr>
              <a:picLocks noChangeAspect="1"/>
            </p:cNvPicPr>
            <p:nvPr/>
          </p:nvPicPr>
          <p:blipFill>
            <a:blip r:embed="rId3"/>
            <a:stretch>
              <a:fillRect/>
            </a:stretch>
          </p:blipFill>
          <p:spPr>
            <a:xfrm>
              <a:off x="6877236" y="6217487"/>
              <a:ext cx="1163404" cy="375869"/>
            </a:xfrm>
            <a:prstGeom prst="rect">
              <a:avLst/>
            </a:prstGeom>
          </p:spPr>
        </p:pic>
        <p:pic>
          <p:nvPicPr>
            <p:cNvPr id="21" name="Picture 20"/>
            <p:cNvPicPr>
              <a:picLocks noChangeAspect="1"/>
            </p:cNvPicPr>
            <p:nvPr/>
          </p:nvPicPr>
          <p:blipFill>
            <a:blip r:embed="rId3"/>
            <a:stretch>
              <a:fillRect/>
            </a:stretch>
          </p:blipFill>
          <p:spPr>
            <a:xfrm>
              <a:off x="8040640" y="6217487"/>
              <a:ext cx="1163404" cy="375869"/>
            </a:xfrm>
            <a:prstGeom prst="rect">
              <a:avLst/>
            </a:prstGeom>
          </p:spPr>
        </p:pic>
      </p:grpSp>
      <p:sp>
        <p:nvSpPr>
          <p:cNvPr id="24" name="Rectangle 23"/>
          <p:cNvSpPr/>
          <p:nvPr/>
        </p:nvSpPr>
        <p:spPr>
          <a:xfrm>
            <a:off x="888999" y="483363"/>
            <a:ext cx="4508499" cy="646331"/>
          </a:xfrm>
          <a:prstGeom prst="rect">
            <a:avLst/>
          </a:prstGeom>
        </p:spPr>
        <p:txBody>
          <a:bodyPr wrap="square">
            <a:spAutoFit/>
          </a:bodyPr>
          <a:lstStyle/>
          <a:p>
            <a:r>
              <a:rPr lang="en-US" sz="3600" b="1" dirty="0" smtClean="0">
                <a:solidFill>
                  <a:srgbClr val="185EB0"/>
                </a:solidFill>
                <a:latin typeface="Arial"/>
                <a:cs typeface="Arial"/>
              </a:rPr>
              <a:t>Dallas-Fort Worth</a:t>
            </a:r>
            <a:endParaRPr lang="en-US" sz="3600" b="1" dirty="0">
              <a:solidFill>
                <a:srgbClr val="185EB0"/>
              </a:solidFill>
              <a:latin typeface="Arial"/>
              <a:cs typeface="Arial"/>
            </a:endParaRPr>
          </a:p>
        </p:txBody>
      </p:sp>
      <p:sp>
        <p:nvSpPr>
          <p:cNvPr id="25" name="TextBox 24"/>
          <p:cNvSpPr txBox="1"/>
          <p:nvPr/>
        </p:nvSpPr>
        <p:spPr>
          <a:xfrm>
            <a:off x="746123" y="5238512"/>
            <a:ext cx="7432677" cy="677108"/>
          </a:xfrm>
          <a:prstGeom prst="rect">
            <a:avLst/>
          </a:prstGeom>
          <a:noFill/>
        </p:spPr>
        <p:txBody>
          <a:bodyPr wrap="square" rtlCol="0">
            <a:spAutoFit/>
          </a:bodyPr>
          <a:lstStyle/>
          <a:p>
            <a:r>
              <a:rPr lang="en-US" sz="3800" b="1" dirty="0" smtClean="0">
                <a:solidFill>
                  <a:srgbClr val="185EB0"/>
                </a:solidFill>
                <a:latin typeface="Arial"/>
                <a:cs typeface="Arial"/>
              </a:rPr>
              <a:t>That’s 45 hours per commuter</a:t>
            </a:r>
            <a:endParaRPr lang="en-US" sz="3800" b="1" dirty="0">
              <a:solidFill>
                <a:srgbClr val="185EB0"/>
              </a:solidFill>
              <a:latin typeface="Arial"/>
              <a:cs typeface="Arial"/>
            </a:endParaRPr>
          </a:p>
        </p:txBody>
      </p:sp>
    </p:spTree>
    <p:extLst>
      <p:ext uri="{BB962C8B-B14F-4D97-AF65-F5344CB8AC3E}">
        <p14:creationId xmlns:p14="http://schemas.microsoft.com/office/powerpoint/2010/main" val="3152828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ricade.jpg"/>
          <p:cNvPicPr>
            <a:picLocks noChangeAspect="1"/>
          </p:cNvPicPr>
          <p:nvPr/>
        </p:nvPicPr>
        <p:blipFill rotWithShape="1">
          <a:blip r:embed="rId3" cstate="print">
            <a:extLst>
              <a:ext uri="{28A0092B-C50C-407E-A947-70E740481C1C}">
                <a14:useLocalDpi xmlns:a14="http://schemas.microsoft.com/office/drawing/2010/main"/>
              </a:ext>
            </a:extLst>
          </a:blip>
          <a:srcRect l="-1"/>
          <a:stretch/>
        </p:blipFill>
        <p:spPr>
          <a:xfrm>
            <a:off x="6157423" y="0"/>
            <a:ext cx="2986577" cy="2067835"/>
          </a:xfrm>
          <a:prstGeom prst="rect">
            <a:avLst/>
          </a:prstGeom>
        </p:spPr>
      </p:pic>
      <p:sp>
        <p:nvSpPr>
          <p:cNvPr id="6" name="Title 1"/>
          <p:cNvSpPr>
            <a:spLocks noGrp="1"/>
          </p:cNvSpPr>
          <p:nvPr>
            <p:ph type="title"/>
          </p:nvPr>
        </p:nvSpPr>
        <p:spPr>
          <a:xfrm>
            <a:off x="570784" y="218167"/>
            <a:ext cx="3318592" cy="1143000"/>
          </a:xfrm>
        </p:spPr>
        <p:txBody>
          <a:bodyPr>
            <a:normAutofit/>
          </a:bodyPr>
          <a:lstStyle/>
          <a:p>
            <a:r>
              <a:rPr lang="en-US" dirty="0" smtClean="0">
                <a:solidFill>
                  <a:srgbClr val="E5031B"/>
                </a:solidFill>
              </a:rPr>
              <a:t>What’s the </a:t>
            </a:r>
            <a:endParaRPr lang="en-US" dirty="0">
              <a:solidFill>
                <a:srgbClr val="E5031B"/>
              </a:solidFill>
            </a:endParaRPr>
          </a:p>
        </p:txBody>
      </p:sp>
      <p:sp>
        <p:nvSpPr>
          <p:cNvPr id="7" name="Rectangle 6"/>
          <p:cNvSpPr/>
          <p:nvPr/>
        </p:nvSpPr>
        <p:spPr>
          <a:xfrm>
            <a:off x="381004" y="761002"/>
            <a:ext cx="5032372" cy="1200329"/>
          </a:xfrm>
          <a:prstGeom prst="rect">
            <a:avLst/>
          </a:prstGeom>
        </p:spPr>
        <p:txBody>
          <a:bodyPr wrap="square">
            <a:spAutoFit/>
          </a:bodyPr>
          <a:lstStyle/>
          <a:p>
            <a:r>
              <a:rPr lang="en-US" sz="7200" b="1" dirty="0" smtClean="0">
                <a:solidFill>
                  <a:srgbClr val="E5031B"/>
                </a:solidFill>
                <a:latin typeface="Arial"/>
                <a:cs typeface="Arial"/>
              </a:rPr>
              <a:t>problem? </a:t>
            </a:r>
            <a:endParaRPr lang="en-US" sz="7200" b="1" dirty="0">
              <a:solidFill>
                <a:srgbClr val="E5031B"/>
              </a:solidFill>
              <a:latin typeface="Arial"/>
              <a:cs typeface="Arial"/>
            </a:endParaRPr>
          </a:p>
        </p:txBody>
      </p:sp>
      <p:cxnSp>
        <p:nvCxnSpPr>
          <p:cNvPr id="16" name="Straight Connector 15"/>
          <p:cNvCxnSpPr/>
          <p:nvPr/>
        </p:nvCxnSpPr>
        <p:spPr>
          <a:xfrm flipV="1">
            <a:off x="5854179" y="3403922"/>
            <a:ext cx="0" cy="2075221"/>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0" y="1961331"/>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 name="Rectangle 17"/>
          <p:cNvSpPr/>
          <p:nvPr/>
        </p:nvSpPr>
        <p:spPr>
          <a:xfrm>
            <a:off x="453571" y="2070185"/>
            <a:ext cx="8799285" cy="707886"/>
          </a:xfrm>
          <a:prstGeom prst="rect">
            <a:avLst/>
          </a:prstGeom>
        </p:spPr>
        <p:txBody>
          <a:bodyPr wrap="square">
            <a:spAutoFit/>
          </a:bodyPr>
          <a:lstStyle/>
          <a:p>
            <a:r>
              <a:rPr lang="en-US" sz="4000" b="1" dirty="0">
                <a:solidFill>
                  <a:srgbClr val="185EB0"/>
                </a:solidFill>
                <a:latin typeface="Arial"/>
                <a:cs typeface="Arial"/>
              </a:rPr>
              <a:t>Safety </a:t>
            </a:r>
            <a:r>
              <a:rPr lang="en-US" sz="4000" dirty="0" smtClean="0">
                <a:solidFill>
                  <a:schemeClr val="tx1">
                    <a:lumMod val="50000"/>
                    <a:lumOff val="50000"/>
                  </a:schemeClr>
                </a:solidFill>
                <a:latin typeface="Arial"/>
                <a:cs typeface="Arial"/>
              </a:rPr>
              <a:t>and </a:t>
            </a:r>
            <a:r>
              <a:rPr lang="en-US" sz="4000" b="1" dirty="0" smtClean="0">
                <a:solidFill>
                  <a:srgbClr val="185EB0"/>
                </a:solidFill>
                <a:latin typeface="Arial"/>
                <a:cs typeface="Arial"/>
              </a:rPr>
              <a:t>maintenance </a:t>
            </a:r>
            <a:endParaRPr lang="en-US" sz="4000" dirty="0">
              <a:latin typeface="Arial"/>
              <a:cs typeface="Arial"/>
            </a:endParaRPr>
          </a:p>
        </p:txBody>
      </p:sp>
      <p:sp>
        <p:nvSpPr>
          <p:cNvPr id="23" name="Rectangle 22"/>
          <p:cNvSpPr/>
          <p:nvPr/>
        </p:nvSpPr>
        <p:spPr>
          <a:xfrm>
            <a:off x="6084851" y="3492351"/>
            <a:ext cx="2768863" cy="830997"/>
          </a:xfrm>
          <a:prstGeom prst="rect">
            <a:avLst/>
          </a:prstGeom>
        </p:spPr>
        <p:txBody>
          <a:bodyPr wrap="square">
            <a:spAutoFit/>
          </a:bodyPr>
          <a:lstStyle/>
          <a:p>
            <a:r>
              <a:rPr lang="en-US" sz="2400" dirty="0" smtClean="0">
                <a:solidFill>
                  <a:srgbClr val="7F7F7F"/>
                </a:solidFill>
                <a:latin typeface="Arial"/>
                <a:cs typeface="Arial"/>
              </a:rPr>
              <a:t>Well-maintained roads=</a:t>
            </a:r>
            <a:endParaRPr lang="en-US" sz="2400" b="1" dirty="0">
              <a:solidFill>
                <a:srgbClr val="7F7F7F"/>
              </a:solidFill>
              <a:latin typeface="Arial"/>
              <a:cs typeface="Arial"/>
            </a:endParaRPr>
          </a:p>
        </p:txBody>
      </p:sp>
      <p:sp>
        <p:nvSpPr>
          <p:cNvPr id="3" name="Rectangle 2"/>
          <p:cNvSpPr/>
          <p:nvPr/>
        </p:nvSpPr>
        <p:spPr>
          <a:xfrm>
            <a:off x="642744" y="4425467"/>
            <a:ext cx="2154362" cy="861774"/>
          </a:xfrm>
          <a:prstGeom prst="rect">
            <a:avLst/>
          </a:prstGeom>
        </p:spPr>
        <p:txBody>
          <a:bodyPr wrap="square">
            <a:spAutoFit/>
          </a:bodyPr>
          <a:lstStyle/>
          <a:p>
            <a:r>
              <a:rPr lang="en-US" sz="2500" dirty="0" smtClean="0">
                <a:solidFill>
                  <a:srgbClr val="7F7F7F"/>
                </a:solidFill>
                <a:latin typeface="Arial"/>
                <a:cs typeface="Arial"/>
              </a:rPr>
              <a:t>crash </a:t>
            </a:r>
            <a:r>
              <a:rPr lang="en-US" sz="2500" b="1" dirty="0">
                <a:solidFill>
                  <a:srgbClr val="7F7F7F"/>
                </a:solidFill>
                <a:latin typeface="Arial"/>
                <a:cs typeface="Arial"/>
              </a:rPr>
              <a:t>deaths</a:t>
            </a:r>
            <a:r>
              <a:rPr lang="en-US" sz="2500" dirty="0">
                <a:solidFill>
                  <a:srgbClr val="7F7F7F"/>
                </a:solidFill>
                <a:latin typeface="Arial"/>
                <a:cs typeface="Arial"/>
              </a:rPr>
              <a:t> in 2011</a:t>
            </a:r>
          </a:p>
        </p:txBody>
      </p:sp>
      <p:sp>
        <p:nvSpPr>
          <p:cNvPr id="8" name="Rectangle 7"/>
          <p:cNvSpPr/>
          <p:nvPr/>
        </p:nvSpPr>
        <p:spPr>
          <a:xfrm>
            <a:off x="3379433" y="4384085"/>
            <a:ext cx="2262996" cy="861774"/>
          </a:xfrm>
          <a:prstGeom prst="rect">
            <a:avLst/>
          </a:prstGeom>
        </p:spPr>
        <p:txBody>
          <a:bodyPr wrap="square">
            <a:spAutoFit/>
          </a:bodyPr>
          <a:lstStyle/>
          <a:p>
            <a:r>
              <a:rPr lang="en-US" sz="2500" dirty="0" smtClean="0">
                <a:solidFill>
                  <a:srgbClr val="7F7F7F"/>
                </a:solidFill>
                <a:latin typeface="Arial"/>
                <a:cs typeface="Arial"/>
              </a:rPr>
              <a:t>serious </a:t>
            </a:r>
            <a:r>
              <a:rPr lang="en-US" sz="2500" dirty="0">
                <a:solidFill>
                  <a:srgbClr val="7F7F7F"/>
                </a:solidFill>
                <a:latin typeface="Arial"/>
                <a:cs typeface="Arial"/>
              </a:rPr>
              <a:t>crash </a:t>
            </a:r>
            <a:r>
              <a:rPr lang="en-US" sz="2500" b="1" dirty="0">
                <a:solidFill>
                  <a:srgbClr val="7F7F7F"/>
                </a:solidFill>
                <a:latin typeface="Arial"/>
                <a:cs typeface="Arial"/>
              </a:rPr>
              <a:t>injuries</a:t>
            </a:r>
          </a:p>
        </p:txBody>
      </p:sp>
      <p:cxnSp>
        <p:nvCxnSpPr>
          <p:cNvPr id="24" name="Straight Connector 23"/>
          <p:cNvCxnSpPr/>
          <p:nvPr/>
        </p:nvCxnSpPr>
        <p:spPr>
          <a:xfrm flipV="1">
            <a:off x="2981639" y="3353043"/>
            <a:ext cx="0" cy="212610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325779" y="3751819"/>
            <a:ext cx="2067393" cy="830997"/>
          </a:xfrm>
          <a:prstGeom prst="rect">
            <a:avLst/>
          </a:prstGeom>
        </p:spPr>
        <p:txBody>
          <a:bodyPr wrap="none">
            <a:spAutoFit/>
          </a:bodyPr>
          <a:lstStyle/>
          <a:p>
            <a:r>
              <a:rPr lang="en-US" sz="4800" b="1" dirty="0">
                <a:solidFill>
                  <a:srgbClr val="185EB0"/>
                </a:solidFill>
                <a:latin typeface="Arial"/>
                <a:cs typeface="Arial"/>
              </a:rPr>
              <a:t>80,000</a:t>
            </a:r>
          </a:p>
        </p:txBody>
      </p:sp>
      <p:sp>
        <p:nvSpPr>
          <p:cNvPr id="10" name="Rectangle 9"/>
          <p:cNvSpPr/>
          <p:nvPr/>
        </p:nvSpPr>
        <p:spPr>
          <a:xfrm>
            <a:off x="3325779" y="3409411"/>
            <a:ext cx="1074032" cy="461665"/>
          </a:xfrm>
          <a:prstGeom prst="rect">
            <a:avLst/>
          </a:prstGeom>
        </p:spPr>
        <p:txBody>
          <a:bodyPr wrap="none">
            <a:spAutoFit/>
          </a:bodyPr>
          <a:lstStyle/>
          <a:p>
            <a:r>
              <a:rPr lang="en-US" sz="2400" dirty="0">
                <a:solidFill>
                  <a:srgbClr val="7F7F7F"/>
                </a:solidFill>
                <a:latin typeface="Arial"/>
                <a:cs typeface="Arial"/>
              </a:rPr>
              <a:t>Nearly</a:t>
            </a:r>
            <a:r>
              <a:rPr lang="en-US" sz="2000" dirty="0">
                <a:solidFill>
                  <a:srgbClr val="7F7F7F"/>
                </a:solidFill>
                <a:latin typeface="Arial"/>
                <a:cs typeface="Arial"/>
              </a:rPr>
              <a:t> </a:t>
            </a:r>
            <a:endParaRPr lang="en-US" sz="2000" dirty="0">
              <a:latin typeface="Arial"/>
              <a:cs typeface="Arial"/>
            </a:endParaRPr>
          </a:p>
        </p:txBody>
      </p:sp>
      <p:sp>
        <p:nvSpPr>
          <p:cNvPr id="32" name="Rectangle 31"/>
          <p:cNvSpPr/>
          <p:nvPr/>
        </p:nvSpPr>
        <p:spPr>
          <a:xfrm>
            <a:off x="642744" y="3399034"/>
            <a:ext cx="1570412" cy="461665"/>
          </a:xfrm>
          <a:prstGeom prst="rect">
            <a:avLst/>
          </a:prstGeom>
        </p:spPr>
        <p:txBody>
          <a:bodyPr wrap="none">
            <a:spAutoFit/>
          </a:bodyPr>
          <a:lstStyle/>
          <a:p>
            <a:r>
              <a:rPr lang="en-US" sz="2400" dirty="0" smtClean="0">
                <a:solidFill>
                  <a:srgbClr val="7F7F7F"/>
                </a:solidFill>
                <a:latin typeface="Arial"/>
                <a:cs typeface="Arial"/>
              </a:rPr>
              <a:t>More than</a:t>
            </a:r>
            <a:endParaRPr lang="en-US" sz="2000" dirty="0">
              <a:latin typeface="Arial"/>
              <a:cs typeface="Arial"/>
            </a:endParaRPr>
          </a:p>
        </p:txBody>
      </p:sp>
      <p:sp>
        <p:nvSpPr>
          <p:cNvPr id="34" name="Rectangle 33"/>
          <p:cNvSpPr/>
          <p:nvPr/>
        </p:nvSpPr>
        <p:spPr>
          <a:xfrm>
            <a:off x="642744" y="3751819"/>
            <a:ext cx="1725052" cy="830997"/>
          </a:xfrm>
          <a:prstGeom prst="rect">
            <a:avLst/>
          </a:prstGeom>
        </p:spPr>
        <p:txBody>
          <a:bodyPr wrap="none">
            <a:spAutoFit/>
          </a:bodyPr>
          <a:lstStyle/>
          <a:p>
            <a:r>
              <a:rPr lang="en-US" sz="4800" b="1" dirty="0">
                <a:solidFill>
                  <a:srgbClr val="185EB0"/>
                </a:solidFill>
                <a:latin typeface="Arial"/>
                <a:cs typeface="Arial"/>
              </a:rPr>
              <a:t>3,000 </a:t>
            </a:r>
          </a:p>
        </p:txBody>
      </p:sp>
      <p:sp>
        <p:nvSpPr>
          <p:cNvPr id="35" name="Rectangle 34"/>
          <p:cNvSpPr/>
          <p:nvPr/>
        </p:nvSpPr>
        <p:spPr>
          <a:xfrm>
            <a:off x="6071894" y="4290428"/>
            <a:ext cx="2854392" cy="584776"/>
          </a:xfrm>
          <a:prstGeom prst="rect">
            <a:avLst/>
          </a:prstGeom>
        </p:spPr>
        <p:txBody>
          <a:bodyPr wrap="square">
            <a:spAutoFit/>
          </a:bodyPr>
          <a:lstStyle/>
          <a:p>
            <a:r>
              <a:rPr lang="en-US" sz="3200" b="1" dirty="0" smtClean="0">
                <a:solidFill>
                  <a:srgbClr val="185EB0"/>
                </a:solidFill>
                <a:latin typeface="Arial"/>
                <a:cs typeface="Arial"/>
              </a:rPr>
              <a:t>safer roads</a:t>
            </a:r>
            <a:endParaRPr lang="en-US" sz="3200" b="1" dirty="0">
              <a:solidFill>
                <a:srgbClr val="185EB0"/>
              </a:solidFill>
              <a:latin typeface="Arial"/>
              <a:cs typeface="Arial"/>
            </a:endParaRPr>
          </a:p>
        </p:txBody>
      </p:sp>
      <p:grpSp>
        <p:nvGrpSpPr>
          <p:cNvPr id="56" name="Group 55"/>
          <p:cNvGrpSpPr/>
          <p:nvPr/>
        </p:nvGrpSpPr>
        <p:grpSpPr>
          <a:xfrm>
            <a:off x="740212" y="6023429"/>
            <a:ext cx="7831009" cy="549844"/>
            <a:chOff x="193176" y="5876879"/>
            <a:chExt cx="8281277" cy="692851"/>
          </a:xfrm>
        </p:grpSpPr>
        <p:pic>
          <p:nvPicPr>
            <p:cNvPr id="40" name="Picture 39"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176" y="5876879"/>
              <a:ext cx="520790" cy="692851"/>
            </a:xfrm>
            <a:prstGeom prst="rect">
              <a:avLst/>
            </a:prstGeom>
            <a:effectLst>
              <a:outerShdw blurRad="50800" dist="38100" dir="2700000" algn="tl" rotWithShape="0">
                <a:prstClr val="black">
                  <a:alpha val="40000"/>
                </a:prstClr>
              </a:outerShdw>
            </a:effectLst>
          </p:spPr>
        </p:pic>
        <p:pic>
          <p:nvPicPr>
            <p:cNvPr id="41" name="Picture 40"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3966" y="5876879"/>
              <a:ext cx="520790" cy="692851"/>
            </a:xfrm>
            <a:prstGeom prst="rect">
              <a:avLst/>
            </a:prstGeom>
            <a:effectLst>
              <a:outerShdw blurRad="50800" dist="38100" dir="2700000" algn="tl" rotWithShape="0">
                <a:prstClr val="black">
                  <a:alpha val="40000"/>
                </a:prstClr>
              </a:outerShdw>
            </a:effectLst>
          </p:spPr>
        </p:pic>
        <p:pic>
          <p:nvPicPr>
            <p:cNvPr id="42" name="Picture 41"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4756" y="5876879"/>
              <a:ext cx="520790" cy="692851"/>
            </a:xfrm>
            <a:prstGeom prst="rect">
              <a:avLst/>
            </a:prstGeom>
            <a:effectLst>
              <a:outerShdw blurRad="50800" dist="38100" dir="2700000" algn="tl" rotWithShape="0">
                <a:prstClr val="black">
                  <a:alpha val="40000"/>
                </a:prstClr>
              </a:outerShdw>
            </a:effectLst>
          </p:spPr>
        </p:pic>
        <p:pic>
          <p:nvPicPr>
            <p:cNvPr id="43" name="Picture 42"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55546" y="5876879"/>
              <a:ext cx="520790" cy="692851"/>
            </a:xfrm>
            <a:prstGeom prst="rect">
              <a:avLst/>
            </a:prstGeom>
            <a:effectLst>
              <a:outerShdw blurRad="50800" dist="38100" dir="2700000" algn="tl" rotWithShape="0">
                <a:prstClr val="black">
                  <a:alpha val="40000"/>
                </a:prstClr>
              </a:outerShdw>
            </a:effectLst>
          </p:spPr>
        </p:pic>
        <p:pic>
          <p:nvPicPr>
            <p:cNvPr id="44" name="Picture 43"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6336" y="5876879"/>
              <a:ext cx="520790" cy="692851"/>
            </a:xfrm>
            <a:prstGeom prst="rect">
              <a:avLst/>
            </a:prstGeom>
            <a:effectLst>
              <a:outerShdw blurRad="50800" dist="38100" dir="2700000" algn="tl" rotWithShape="0">
                <a:prstClr val="black">
                  <a:alpha val="40000"/>
                </a:prstClr>
              </a:outerShdw>
            </a:effectLst>
          </p:spPr>
        </p:pic>
        <p:pic>
          <p:nvPicPr>
            <p:cNvPr id="45" name="Picture 44"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97126" y="5876879"/>
              <a:ext cx="520790" cy="692851"/>
            </a:xfrm>
            <a:prstGeom prst="rect">
              <a:avLst/>
            </a:prstGeom>
            <a:effectLst>
              <a:outerShdw blurRad="50800" dist="38100" dir="2700000" algn="tl" rotWithShape="0">
                <a:prstClr val="black">
                  <a:alpha val="40000"/>
                </a:prstClr>
              </a:outerShdw>
            </a:effectLst>
          </p:spPr>
        </p:pic>
        <p:pic>
          <p:nvPicPr>
            <p:cNvPr id="46" name="Picture 45"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17916" y="5876879"/>
              <a:ext cx="520790" cy="692851"/>
            </a:xfrm>
            <a:prstGeom prst="rect">
              <a:avLst/>
            </a:prstGeom>
            <a:effectLst>
              <a:outerShdw blurRad="50800" dist="38100" dir="2700000" algn="tl" rotWithShape="0">
                <a:prstClr val="black">
                  <a:alpha val="40000"/>
                </a:prstClr>
              </a:outerShdw>
            </a:effectLst>
          </p:spPr>
        </p:pic>
        <p:pic>
          <p:nvPicPr>
            <p:cNvPr id="47" name="Picture 46"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8706" y="5876879"/>
              <a:ext cx="520790" cy="692851"/>
            </a:xfrm>
            <a:prstGeom prst="rect">
              <a:avLst/>
            </a:prstGeom>
            <a:effectLst>
              <a:outerShdw blurRad="50800" dist="38100" dir="2700000" algn="tl" rotWithShape="0">
                <a:prstClr val="black">
                  <a:alpha val="40000"/>
                </a:prstClr>
              </a:outerShdw>
            </a:effectLst>
          </p:spPr>
        </p:pic>
        <p:pic>
          <p:nvPicPr>
            <p:cNvPr id="48" name="Picture 47"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9496" y="5876879"/>
              <a:ext cx="520790" cy="692851"/>
            </a:xfrm>
            <a:prstGeom prst="rect">
              <a:avLst/>
            </a:prstGeom>
            <a:effectLst>
              <a:outerShdw blurRad="50800" dist="38100" dir="2700000" algn="tl" rotWithShape="0">
                <a:prstClr val="black">
                  <a:alpha val="40000"/>
                </a:prstClr>
              </a:outerShdw>
            </a:effectLst>
          </p:spPr>
        </p:pic>
        <p:pic>
          <p:nvPicPr>
            <p:cNvPr id="49" name="Picture 48"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80286" y="5876879"/>
              <a:ext cx="520790" cy="692851"/>
            </a:xfrm>
            <a:prstGeom prst="rect">
              <a:avLst/>
            </a:prstGeom>
            <a:effectLst>
              <a:outerShdw blurRad="50800" dist="38100" dir="2700000" algn="tl" rotWithShape="0">
                <a:prstClr val="black">
                  <a:alpha val="40000"/>
                </a:prstClr>
              </a:outerShdw>
            </a:effectLst>
          </p:spPr>
        </p:pic>
        <p:pic>
          <p:nvPicPr>
            <p:cNvPr id="50" name="Picture 49"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01076" y="5876879"/>
              <a:ext cx="520790" cy="692851"/>
            </a:xfrm>
            <a:prstGeom prst="rect">
              <a:avLst/>
            </a:prstGeom>
            <a:effectLst>
              <a:outerShdw blurRad="50800" dist="38100" dir="2700000" algn="tl" rotWithShape="0">
                <a:prstClr val="black">
                  <a:alpha val="40000"/>
                </a:prstClr>
              </a:outerShdw>
            </a:effectLst>
          </p:spPr>
        </p:pic>
        <p:pic>
          <p:nvPicPr>
            <p:cNvPr id="51" name="Picture 50"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21866" y="5876879"/>
              <a:ext cx="520790" cy="692851"/>
            </a:xfrm>
            <a:prstGeom prst="rect">
              <a:avLst/>
            </a:prstGeom>
            <a:effectLst>
              <a:outerShdw blurRad="50800" dist="38100" dir="2700000" algn="tl" rotWithShape="0">
                <a:prstClr val="black">
                  <a:alpha val="40000"/>
                </a:prstClr>
              </a:outerShdw>
            </a:effectLst>
          </p:spPr>
        </p:pic>
        <p:pic>
          <p:nvPicPr>
            <p:cNvPr id="52" name="Picture 51"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91293" y="5876879"/>
              <a:ext cx="520790" cy="692851"/>
            </a:xfrm>
            <a:prstGeom prst="rect">
              <a:avLst/>
            </a:prstGeom>
            <a:effectLst>
              <a:outerShdw blurRad="50800" dist="38100" dir="2700000" algn="tl" rotWithShape="0">
                <a:prstClr val="black">
                  <a:alpha val="40000"/>
                </a:prstClr>
              </a:outerShdw>
            </a:effectLst>
          </p:spPr>
        </p:pic>
        <p:pic>
          <p:nvPicPr>
            <p:cNvPr id="53" name="Picture 52"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2083" y="5876879"/>
              <a:ext cx="520790" cy="692851"/>
            </a:xfrm>
            <a:prstGeom prst="rect">
              <a:avLst/>
            </a:prstGeom>
            <a:effectLst>
              <a:outerShdw blurRad="50800" dist="38100" dir="2700000" algn="tl" rotWithShape="0">
                <a:prstClr val="black">
                  <a:alpha val="40000"/>
                </a:prstClr>
              </a:outerShdw>
            </a:effectLst>
          </p:spPr>
        </p:pic>
        <p:pic>
          <p:nvPicPr>
            <p:cNvPr id="54" name="Picture 53"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32873" y="5876879"/>
              <a:ext cx="520790" cy="692851"/>
            </a:xfrm>
            <a:prstGeom prst="rect">
              <a:avLst/>
            </a:prstGeom>
            <a:effectLst>
              <a:outerShdw blurRad="50800" dist="38100" dir="2700000" algn="tl" rotWithShape="0">
                <a:prstClr val="black">
                  <a:alpha val="40000"/>
                </a:prstClr>
              </a:outerShdw>
            </a:effectLst>
          </p:spPr>
        </p:pic>
        <p:pic>
          <p:nvPicPr>
            <p:cNvPr id="55" name="Picture 54"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3663" y="5876879"/>
              <a:ext cx="520790" cy="692851"/>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813101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0" y="1690688"/>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 name="Title 1"/>
          <p:cNvSpPr>
            <a:spLocks noGrp="1"/>
          </p:cNvSpPr>
          <p:nvPr>
            <p:ph type="title"/>
          </p:nvPr>
        </p:nvSpPr>
        <p:spPr>
          <a:xfrm>
            <a:off x="457200" y="401638"/>
            <a:ext cx="8229600" cy="1143000"/>
          </a:xfrm>
        </p:spPr>
        <p:txBody>
          <a:bodyPr>
            <a:noAutofit/>
          </a:bodyPr>
          <a:lstStyle/>
          <a:p>
            <a:r>
              <a:rPr lang="en-US" dirty="0">
                <a:solidFill>
                  <a:srgbClr val="E5031B"/>
                </a:solidFill>
              </a:rPr>
              <a:t>How did we get in this hole? </a:t>
            </a:r>
          </a:p>
        </p:txBody>
      </p:sp>
      <p:sp>
        <p:nvSpPr>
          <p:cNvPr id="3" name="Content Placeholder 2"/>
          <p:cNvSpPr>
            <a:spLocks noGrp="1"/>
          </p:cNvSpPr>
          <p:nvPr>
            <p:ph idx="1"/>
          </p:nvPr>
        </p:nvSpPr>
        <p:spPr>
          <a:xfrm>
            <a:off x="606669" y="1837421"/>
            <a:ext cx="7471229" cy="582611"/>
          </a:xfrm>
        </p:spPr>
        <p:txBody>
          <a:bodyPr/>
          <a:lstStyle/>
          <a:p>
            <a:pPr marL="0" lvl="0" indent="0">
              <a:buNone/>
            </a:pPr>
            <a:r>
              <a:rPr lang="en-US" dirty="0" smtClean="0">
                <a:latin typeface="Arial"/>
                <a:cs typeface="Arial"/>
              </a:rPr>
              <a:t>It’s </a:t>
            </a:r>
            <a:r>
              <a:rPr lang="en-US" dirty="0">
                <a:latin typeface="Arial"/>
                <a:cs typeface="Arial"/>
              </a:rPr>
              <a:t>all about </a:t>
            </a:r>
            <a:r>
              <a:rPr lang="en-US" b="1" dirty="0">
                <a:solidFill>
                  <a:srgbClr val="185EB0"/>
                </a:solidFill>
                <a:latin typeface="Arial"/>
                <a:cs typeface="Arial"/>
              </a:rPr>
              <a:t>supply</a:t>
            </a:r>
            <a:r>
              <a:rPr lang="en-US" dirty="0">
                <a:solidFill>
                  <a:srgbClr val="185EB0"/>
                </a:solidFill>
                <a:latin typeface="Arial"/>
                <a:cs typeface="Arial"/>
              </a:rPr>
              <a:t> </a:t>
            </a:r>
            <a:r>
              <a:rPr lang="en-US" dirty="0">
                <a:latin typeface="Arial"/>
                <a:cs typeface="Arial"/>
              </a:rPr>
              <a:t>and </a:t>
            </a:r>
            <a:r>
              <a:rPr lang="en-US" b="1" dirty="0" smtClean="0">
                <a:solidFill>
                  <a:srgbClr val="E5031B"/>
                </a:solidFill>
                <a:latin typeface="Arial"/>
                <a:cs typeface="Arial"/>
              </a:rPr>
              <a:t>demand</a:t>
            </a:r>
            <a:endParaRPr lang="en-US" b="1" dirty="0">
              <a:solidFill>
                <a:srgbClr val="E5031B"/>
              </a:solidFill>
              <a:latin typeface="Arial"/>
              <a:cs typeface="Arial"/>
            </a:endParaRPr>
          </a:p>
        </p:txBody>
      </p:sp>
      <p:sp>
        <p:nvSpPr>
          <p:cNvPr id="27" name="TextBox 26"/>
          <p:cNvSpPr txBox="1"/>
          <p:nvPr/>
        </p:nvSpPr>
        <p:spPr>
          <a:xfrm>
            <a:off x="823105" y="3879634"/>
            <a:ext cx="1445979" cy="769441"/>
          </a:xfrm>
          <a:prstGeom prst="rect">
            <a:avLst/>
          </a:prstGeom>
          <a:noFill/>
        </p:spPr>
        <p:txBody>
          <a:bodyPr wrap="none" rtlCol="0">
            <a:spAutoFit/>
          </a:bodyPr>
          <a:lstStyle/>
          <a:p>
            <a:r>
              <a:rPr lang="en-US" sz="4400" dirty="0" smtClean="0">
                <a:solidFill>
                  <a:srgbClr val="185EB0"/>
                </a:solidFill>
                <a:latin typeface="Calibri"/>
                <a:cs typeface="Calibri"/>
              </a:rPr>
              <a:t>125%</a:t>
            </a:r>
            <a:endParaRPr lang="en-US" sz="4400" dirty="0">
              <a:solidFill>
                <a:srgbClr val="185EB0"/>
              </a:solidFill>
              <a:latin typeface="Calibri"/>
              <a:cs typeface="Calibri"/>
            </a:endParaRPr>
          </a:p>
        </p:txBody>
      </p:sp>
      <p:sp>
        <p:nvSpPr>
          <p:cNvPr id="43" name="TextBox 42"/>
          <p:cNvSpPr txBox="1"/>
          <p:nvPr/>
        </p:nvSpPr>
        <p:spPr>
          <a:xfrm>
            <a:off x="2847159" y="3316280"/>
            <a:ext cx="1445979" cy="769441"/>
          </a:xfrm>
          <a:prstGeom prst="rect">
            <a:avLst/>
          </a:prstGeom>
          <a:noFill/>
        </p:spPr>
        <p:txBody>
          <a:bodyPr wrap="none" rtlCol="0">
            <a:spAutoFit/>
          </a:bodyPr>
          <a:lstStyle/>
          <a:p>
            <a:r>
              <a:rPr lang="en-US" sz="4400" dirty="0" smtClean="0">
                <a:solidFill>
                  <a:srgbClr val="185EB0"/>
                </a:solidFill>
                <a:latin typeface="Calibri"/>
                <a:cs typeface="Calibri"/>
              </a:rPr>
              <a:t>172%</a:t>
            </a:r>
            <a:endParaRPr lang="en-US" sz="4400" dirty="0">
              <a:solidFill>
                <a:srgbClr val="185EB0"/>
              </a:solidFill>
              <a:latin typeface="Calibri"/>
              <a:cs typeface="Calibri"/>
            </a:endParaRPr>
          </a:p>
        </p:txBody>
      </p:sp>
      <p:sp>
        <p:nvSpPr>
          <p:cNvPr id="45" name="TextBox 44"/>
          <p:cNvSpPr txBox="1"/>
          <p:nvPr/>
        </p:nvSpPr>
        <p:spPr>
          <a:xfrm>
            <a:off x="6956991" y="4590227"/>
            <a:ext cx="1469460" cy="1015663"/>
          </a:xfrm>
          <a:prstGeom prst="rect">
            <a:avLst/>
          </a:prstGeom>
          <a:noFill/>
        </p:spPr>
        <p:txBody>
          <a:bodyPr wrap="none" rtlCol="0">
            <a:spAutoFit/>
          </a:bodyPr>
          <a:lstStyle/>
          <a:p>
            <a:r>
              <a:rPr lang="en-US" sz="6000" b="1" dirty="0" smtClean="0">
                <a:solidFill>
                  <a:srgbClr val="E5031B"/>
                </a:solidFill>
                <a:latin typeface="Calibri"/>
                <a:cs typeface="Calibri"/>
              </a:rPr>
              <a:t>19</a:t>
            </a:r>
            <a:r>
              <a:rPr lang="en-US" sz="5400" b="1" dirty="0" smtClean="0">
                <a:solidFill>
                  <a:srgbClr val="E5031B"/>
                </a:solidFill>
                <a:latin typeface="Calibri"/>
                <a:cs typeface="Calibri"/>
              </a:rPr>
              <a:t>%</a:t>
            </a:r>
            <a:endParaRPr lang="en-US" sz="5400" b="1" dirty="0">
              <a:solidFill>
                <a:srgbClr val="E5031B"/>
              </a:solidFill>
              <a:latin typeface="Calibri"/>
              <a:cs typeface="Calibri"/>
            </a:endParaRPr>
          </a:p>
        </p:txBody>
      </p:sp>
      <p:cxnSp>
        <p:nvCxnSpPr>
          <p:cNvPr id="47" name="Straight Connector 46"/>
          <p:cNvCxnSpPr/>
          <p:nvPr/>
        </p:nvCxnSpPr>
        <p:spPr>
          <a:xfrm flipV="1">
            <a:off x="672924" y="5917569"/>
            <a:ext cx="7767638" cy="16976"/>
          </a:xfrm>
          <a:prstGeom prst="line">
            <a:avLst/>
          </a:prstGeom>
        </p:spPr>
        <p:style>
          <a:lnRef idx="2">
            <a:schemeClr val="accent1"/>
          </a:lnRef>
          <a:fillRef idx="0">
            <a:schemeClr val="accent1"/>
          </a:fillRef>
          <a:effectRef idx="1">
            <a:schemeClr val="accent1"/>
          </a:effectRef>
          <a:fontRef idx="minor">
            <a:schemeClr val="tx1"/>
          </a:fontRef>
        </p:style>
      </p:cxnSp>
      <p:pic>
        <p:nvPicPr>
          <p:cNvPr id="50" name="Picture 49"/>
          <p:cNvPicPr>
            <a:picLocks noChangeAspect="1"/>
          </p:cNvPicPr>
          <p:nvPr/>
        </p:nvPicPr>
        <p:blipFill>
          <a:blip r:embed="rId3"/>
          <a:stretch>
            <a:fillRect/>
          </a:stretch>
        </p:blipFill>
        <p:spPr>
          <a:xfrm>
            <a:off x="2637524" y="4134095"/>
            <a:ext cx="1651000" cy="533400"/>
          </a:xfrm>
          <a:prstGeom prst="rect">
            <a:avLst/>
          </a:prstGeom>
        </p:spPr>
      </p:pic>
      <p:pic>
        <p:nvPicPr>
          <p:cNvPr id="51" name="Picture 50"/>
          <p:cNvPicPr>
            <a:picLocks noChangeAspect="1"/>
          </p:cNvPicPr>
          <p:nvPr/>
        </p:nvPicPr>
        <p:blipFill>
          <a:blip r:embed="rId3"/>
          <a:stretch>
            <a:fillRect/>
          </a:stretch>
        </p:blipFill>
        <p:spPr>
          <a:xfrm>
            <a:off x="2637524" y="4778360"/>
            <a:ext cx="1651000" cy="533400"/>
          </a:xfrm>
          <a:prstGeom prst="rect">
            <a:avLst/>
          </a:prstGeom>
        </p:spPr>
      </p:pic>
      <p:pic>
        <p:nvPicPr>
          <p:cNvPr id="52" name="Picture 51"/>
          <p:cNvPicPr>
            <a:picLocks noChangeAspect="1"/>
          </p:cNvPicPr>
          <p:nvPr/>
        </p:nvPicPr>
        <p:blipFill>
          <a:blip r:embed="rId3"/>
          <a:stretch>
            <a:fillRect/>
          </a:stretch>
        </p:blipFill>
        <p:spPr>
          <a:xfrm>
            <a:off x="2637524" y="5401145"/>
            <a:ext cx="1651000" cy="533400"/>
          </a:xfrm>
          <a:prstGeom prst="rect">
            <a:avLst/>
          </a:prstGeom>
        </p:spPr>
      </p:pic>
      <p:pic>
        <p:nvPicPr>
          <p:cNvPr id="53" name="Picture 52"/>
          <p:cNvPicPr>
            <a:picLocks noChangeAspect="1"/>
          </p:cNvPicPr>
          <p:nvPr/>
        </p:nvPicPr>
        <p:blipFill>
          <a:blip r:embed="rId4"/>
          <a:stretch>
            <a:fillRect/>
          </a:stretch>
        </p:blipFill>
        <p:spPr>
          <a:xfrm>
            <a:off x="1546095" y="4704185"/>
            <a:ext cx="470065" cy="1206925"/>
          </a:xfrm>
          <a:prstGeom prst="rect">
            <a:avLst/>
          </a:prstGeom>
        </p:spPr>
      </p:pic>
      <p:pic>
        <p:nvPicPr>
          <p:cNvPr id="54" name="Picture 53"/>
          <p:cNvPicPr>
            <a:picLocks noChangeAspect="1"/>
          </p:cNvPicPr>
          <p:nvPr/>
        </p:nvPicPr>
        <p:blipFill>
          <a:blip r:embed="rId4"/>
          <a:stretch>
            <a:fillRect/>
          </a:stretch>
        </p:blipFill>
        <p:spPr>
          <a:xfrm>
            <a:off x="889662" y="4704185"/>
            <a:ext cx="470065" cy="1206925"/>
          </a:xfrm>
          <a:prstGeom prst="rect">
            <a:avLst/>
          </a:prstGeom>
        </p:spPr>
      </p:pic>
      <p:pic>
        <p:nvPicPr>
          <p:cNvPr id="60" name="Picture 5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98602" y="5605890"/>
            <a:ext cx="979296" cy="305220"/>
          </a:xfrm>
          <a:prstGeom prst="rect">
            <a:avLst/>
          </a:prstGeom>
        </p:spPr>
      </p:pic>
      <p:sp>
        <p:nvSpPr>
          <p:cNvPr id="15" name="TextBox 14"/>
          <p:cNvSpPr txBox="1"/>
          <p:nvPr/>
        </p:nvSpPr>
        <p:spPr>
          <a:xfrm>
            <a:off x="4955057" y="2643188"/>
            <a:ext cx="1445979" cy="769441"/>
          </a:xfrm>
          <a:prstGeom prst="rect">
            <a:avLst/>
          </a:prstGeom>
          <a:noFill/>
        </p:spPr>
        <p:txBody>
          <a:bodyPr wrap="none" rtlCol="0">
            <a:spAutoFit/>
          </a:bodyPr>
          <a:lstStyle/>
          <a:p>
            <a:r>
              <a:rPr lang="en-US" sz="4400" dirty="0" smtClean="0">
                <a:solidFill>
                  <a:srgbClr val="185EB0"/>
                </a:solidFill>
                <a:latin typeface="Calibri"/>
                <a:cs typeface="Calibri"/>
              </a:rPr>
              <a:t>238%</a:t>
            </a:r>
            <a:endParaRPr lang="en-US" sz="4400" dirty="0">
              <a:solidFill>
                <a:srgbClr val="185EB0"/>
              </a:solidFill>
              <a:latin typeface="Calibri"/>
              <a:cs typeface="Calibri"/>
            </a:endParaRPr>
          </a:p>
        </p:txBody>
      </p:sp>
      <p:sp>
        <p:nvSpPr>
          <p:cNvPr id="19" name="Rectangle 18"/>
          <p:cNvSpPr/>
          <p:nvPr/>
        </p:nvSpPr>
        <p:spPr>
          <a:xfrm>
            <a:off x="675535" y="6082358"/>
            <a:ext cx="1368383" cy="400110"/>
          </a:xfrm>
          <a:prstGeom prst="rect">
            <a:avLst/>
          </a:prstGeom>
        </p:spPr>
        <p:txBody>
          <a:bodyPr wrap="none">
            <a:spAutoFit/>
          </a:bodyPr>
          <a:lstStyle/>
          <a:p>
            <a:r>
              <a:rPr lang="en-US" sz="2000" dirty="0" smtClean="0">
                <a:solidFill>
                  <a:srgbClr val="185EB0"/>
                </a:solidFill>
                <a:latin typeface="Arial"/>
                <a:cs typeface="Arial"/>
              </a:rPr>
              <a:t>population</a:t>
            </a:r>
            <a:endParaRPr lang="en-US" sz="2000" b="1" dirty="0">
              <a:solidFill>
                <a:srgbClr val="185EB0"/>
              </a:solidFill>
            </a:endParaRPr>
          </a:p>
        </p:txBody>
      </p:sp>
      <p:sp>
        <p:nvSpPr>
          <p:cNvPr id="20" name="Rectangle 19"/>
          <p:cNvSpPr/>
          <p:nvPr/>
        </p:nvSpPr>
        <p:spPr>
          <a:xfrm>
            <a:off x="2847159" y="6082358"/>
            <a:ext cx="1124101" cy="400110"/>
          </a:xfrm>
          <a:prstGeom prst="rect">
            <a:avLst/>
          </a:prstGeom>
        </p:spPr>
        <p:txBody>
          <a:bodyPr wrap="none">
            <a:spAutoFit/>
          </a:bodyPr>
          <a:lstStyle/>
          <a:p>
            <a:r>
              <a:rPr lang="en-US" sz="2000" dirty="0" smtClean="0">
                <a:solidFill>
                  <a:srgbClr val="185EB0"/>
                </a:solidFill>
                <a:latin typeface="Arial"/>
                <a:cs typeface="Arial"/>
              </a:rPr>
              <a:t>vehicles</a:t>
            </a:r>
            <a:endParaRPr lang="en-US" sz="2000" b="1" dirty="0">
              <a:solidFill>
                <a:srgbClr val="185EB0"/>
              </a:solidFill>
            </a:endParaRPr>
          </a:p>
        </p:txBody>
      </p:sp>
      <p:sp>
        <p:nvSpPr>
          <p:cNvPr id="21" name="Rectangle 20"/>
          <p:cNvSpPr/>
          <p:nvPr/>
        </p:nvSpPr>
        <p:spPr>
          <a:xfrm>
            <a:off x="4842169" y="6082358"/>
            <a:ext cx="1653042" cy="400110"/>
          </a:xfrm>
          <a:prstGeom prst="rect">
            <a:avLst/>
          </a:prstGeom>
        </p:spPr>
        <p:txBody>
          <a:bodyPr wrap="none">
            <a:spAutoFit/>
          </a:bodyPr>
          <a:lstStyle/>
          <a:p>
            <a:r>
              <a:rPr lang="en-US" sz="2000" dirty="0" smtClean="0">
                <a:solidFill>
                  <a:srgbClr val="185EB0"/>
                </a:solidFill>
                <a:latin typeface="Arial"/>
                <a:cs typeface="Arial"/>
              </a:rPr>
              <a:t>highway use</a:t>
            </a:r>
            <a:endParaRPr lang="en-US" sz="2000" b="1" dirty="0">
              <a:solidFill>
                <a:srgbClr val="185EB0"/>
              </a:solidFill>
            </a:endParaRPr>
          </a:p>
        </p:txBody>
      </p:sp>
      <p:sp>
        <p:nvSpPr>
          <p:cNvPr id="22" name="Rectangle 21"/>
          <p:cNvSpPr/>
          <p:nvPr/>
        </p:nvSpPr>
        <p:spPr>
          <a:xfrm>
            <a:off x="6739138" y="6082358"/>
            <a:ext cx="1923924" cy="400110"/>
          </a:xfrm>
          <a:prstGeom prst="rect">
            <a:avLst/>
          </a:prstGeom>
        </p:spPr>
        <p:txBody>
          <a:bodyPr wrap="none">
            <a:spAutoFit/>
          </a:bodyPr>
          <a:lstStyle/>
          <a:p>
            <a:r>
              <a:rPr lang="en-US" sz="2000" dirty="0" smtClean="0">
                <a:solidFill>
                  <a:srgbClr val="185EB0"/>
                </a:solidFill>
                <a:latin typeface="Arial"/>
                <a:cs typeface="Arial"/>
              </a:rPr>
              <a:t>highway space</a:t>
            </a:r>
            <a:endParaRPr lang="en-US" sz="2000" b="1" dirty="0">
              <a:solidFill>
                <a:srgbClr val="185EB0"/>
              </a:solidFill>
            </a:endParaRPr>
          </a:p>
        </p:txBody>
      </p:sp>
      <p:pic>
        <p:nvPicPr>
          <p:cNvPr id="24" name="Picture 23"/>
          <p:cNvPicPr>
            <a:picLocks noChangeAspect="1"/>
          </p:cNvPicPr>
          <p:nvPr/>
        </p:nvPicPr>
        <p:blipFill>
          <a:blip r:embed="rId3"/>
          <a:stretch>
            <a:fillRect/>
          </a:stretch>
        </p:blipFill>
        <p:spPr>
          <a:xfrm rot="16200000">
            <a:off x="4732777" y="5288092"/>
            <a:ext cx="870823" cy="281343"/>
          </a:xfrm>
          <a:prstGeom prst="rect">
            <a:avLst/>
          </a:prstGeom>
        </p:spPr>
      </p:pic>
      <p:pic>
        <p:nvPicPr>
          <p:cNvPr id="25" name="Picture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23603" y="5045464"/>
            <a:ext cx="871889" cy="381082"/>
          </a:xfrm>
          <a:prstGeom prst="rect">
            <a:avLst/>
          </a:prstGeom>
        </p:spPr>
      </p:pic>
      <p:pic>
        <p:nvPicPr>
          <p:cNvPr id="7" name="Picture 6"/>
          <p:cNvPicPr>
            <a:picLocks noChangeAspect="1"/>
          </p:cNvPicPr>
          <p:nvPr/>
        </p:nvPicPr>
        <p:blipFill>
          <a:blip r:embed="rId7"/>
          <a:stretch>
            <a:fillRect/>
          </a:stretch>
        </p:blipFill>
        <p:spPr>
          <a:xfrm>
            <a:off x="4948675" y="4004733"/>
            <a:ext cx="1033710" cy="516855"/>
          </a:xfrm>
          <a:prstGeom prst="rect">
            <a:avLst/>
          </a:prstGeom>
        </p:spPr>
      </p:pic>
      <p:pic>
        <p:nvPicPr>
          <p:cNvPr id="8" name="Picture 7"/>
          <p:cNvPicPr>
            <a:picLocks noChangeAspect="1"/>
          </p:cNvPicPr>
          <p:nvPr/>
        </p:nvPicPr>
        <p:blipFill>
          <a:blip r:embed="rId8"/>
          <a:stretch>
            <a:fillRect/>
          </a:stretch>
        </p:blipFill>
        <p:spPr>
          <a:xfrm>
            <a:off x="4948675" y="4569962"/>
            <a:ext cx="1505385" cy="423390"/>
          </a:xfrm>
          <a:prstGeom prst="rect">
            <a:avLst/>
          </a:prstGeom>
        </p:spPr>
      </p:pic>
      <p:pic>
        <p:nvPicPr>
          <p:cNvPr id="9" name="Picture 8"/>
          <p:cNvPicPr>
            <a:picLocks noChangeAspect="1"/>
          </p:cNvPicPr>
          <p:nvPr/>
        </p:nvPicPr>
        <p:blipFill>
          <a:blip r:embed="rId9"/>
          <a:stretch>
            <a:fillRect/>
          </a:stretch>
        </p:blipFill>
        <p:spPr>
          <a:xfrm rot="5400000">
            <a:off x="5571934" y="3765863"/>
            <a:ext cx="1146333" cy="314317"/>
          </a:xfrm>
          <a:prstGeom prst="rect">
            <a:avLst/>
          </a:prstGeom>
        </p:spPr>
      </p:pic>
      <p:pic>
        <p:nvPicPr>
          <p:cNvPr id="10" name="Picture 9"/>
          <p:cNvPicPr>
            <a:picLocks noChangeAspect="1"/>
          </p:cNvPicPr>
          <p:nvPr/>
        </p:nvPicPr>
        <p:blipFill>
          <a:blip r:embed="rId10"/>
          <a:stretch>
            <a:fillRect/>
          </a:stretch>
        </p:blipFill>
        <p:spPr>
          <a:xfrm>
            <a:off x="5027517" y="3614703"/>
            <a:ext cx="869238" cy="347695"/>
          </a:xfrm>
          <a:prstGeom prst="rect">
            <a:avLst/>
          </a:prstGeom>
        </p:spPr>
      </p:pic>
      <p:pic>
        <p:nvPicPr>
          <p:cNvPr id="11" name="Picture 10"/>
          <p:cNvPicPr>
            <a:picLocks noChangeAspect="1"/>
          </p:cNvPicPr>
          <p:nvPr/>
        </p:nvPicPr>
        <p:blipFill>
          <a:blip r:embed="rId11"/>
          <a:stretch>
            <a:fillRect/>
          </a:stretch>
        </p:blipFill>
        <p:spPr>
          <a:xfrm>
            <a:off x="5705091" y="5644396"/>
            <a:ext cx="678909" cy="266714"/>
          </a:xfrm>
          <a:prstGeom prst="rect">
            <a:avLst/>
          </a:prstGeom>
        </p:spPr>
      </p:pic>
      <p:pic>
        <p:nvPicPr>
          <p:cNvPr id="33" name="Picture 32"/>
          <p:cNvPicPr>
            <a:picLocks noChangeAspect="1"/>
          </p:cNvPicPr>
          <p:nvPr/>
        </p:nvPicPr>
        <p:blipFill>
          <a:blip r:embed="rId11"/>
          <a:stretch>
            <a:fillRect/>
          </a:stretch>
        </p:blipFill>
        <p:spPr>
          <a:xfrm flipH="1">
            <a:off x="5266281" y="3374172"/>
            <a:ext cx="658818" cy="221704"/>
          </a:xfrm>
          <a:prstGeom prst="rect">
            <a:avLst/>
          </a:prstGeom>
        </p:spPr>
      </p:pic>
      <p:pic>
        <p:nvPicPr>
          <p:cNvPr id="34" name="Picture 3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359122" y="5471014"/>
            <a:ext cx="641488" cy="207250"/>
          </a:xfrm>
          <a:prstGeom prst="rect">
            <a:avLst/>
          </a:prstGeom>
        </p:spPr>
      </p:pic>
    </p:spTree>
    <p:extLst>
      <p:ext uri="{BB962C8B-B14F-4D97-AF65-F5344CB8AC3E}">
        <p14:creationId xmlns:p14="http://schemas.microsoft.com/office/powerpoint/2010/main" val="2304488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3907</TotalTime>
  <Words>2523</Words>
  <Application>Microsoft Office PowerPoint</Application>
  <PresentationFormat>On-screen Show (4:3)</PresentationFormat>
  <Paragraphs>145</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At stake is the lifestyle  we want to enjoy in Texas </vt:lpstr>
      <vt:lpstr>At stake is the  economic health of Texas </vt:lpstr>
      <vt:lpstr>What’s the </vt:lpstr>
      <vt:lpstr>PowerPoint Presentation</vt:lpstr>
      <vt:lpstr>What’s the </vt:lpstr>
      <vt:lpstr>How did we get in this hole? </vt:lpstr>
      <vt:lpstr>How did we get in this hole?</vt:lpstr>
      <vt:lpstr>How did we get in this hole? </vt:lpstr>
      <vt:lpstr>PowerPoint Presentation</vt:lpstr>
      <vt:lpstr>Construction Costs</vt:lpstr>
      <vt:lpstr>What does this</vt:lpstr>
      <vt:lpstr>PowerPoint Presentation</vt:lpstr>
      <vt:lpstr>PowerPoint Presentation</vt:lpstr>
      <vt:lpstr>But all transportation  improvements cost money</vt:lpstr>
      <vt:lpstr>Here’s how the  investment pays off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Vicky Nelson</dc:creator>
  <cp:lastModifiedBy>Bernie Fette</cp:lastModifiedBy>
  <cp:revision>172</cp:revision>
  <cp:lastPrinted>2014-01-31T17:27:33Z</cp:lastPrinted>
  <dcterms:created xsi:type="dcterms:W3CDTF">2012-12-20T22:13:14Z</dcterms:created>
  <dcterms:modified xsi:type="dcterms:W3CDTF">2014-06-05T16:47:40Z</dcterms:modified>
</cp:coreProperties>
</file>