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72" r:id="rId3"/>
    <p:sldId id="279" r:id="rId4"/>
    <p:sldId id="287" r:id="rId5"/>
    <p:sldId id="291" r:id="rId6"/>
    <p:sldId id="288" r:id="rId7"/>
    <p:sldId id="269" r:id="rId8"/>
    <p:sldId id="289" r:id="rId9"/>
    <p:sldId id="280" r:id="rId10"/>
    <p:sldId id="299" r:id="rId11"/>
    <p:sldId id="292" r:id="rId12"/>
    <p:sldId id="293" r:id="rId13"/>
    <p:sldId id="294" r:id="rId14"/>
    <p:sldId id="273" r:id="rId15"/>
    <p:sldId id="296" r:id="rId16"/>
    <p:sldId id="285" r:id="rId17"/>
    <p:sldId id="286" r:id="rId18"/>
    <p:sldId id="278" r:id="rId19"/>
    <p:sldId id="283" r:id="rId20"/>
    <p:sldId id="297" r:id="rId21"/>
  </p:sldIdLst>
  <p:sldSz cx="9144000" cy="6858000" type="screen4x3"/>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125FAB"/>
    <a:srgbClr val="C5A91E"/>
    <a:srgbClr val="168029"/>
    <a:srgbClr val="185EB0"/>
    <a:srgbClr val="E5031B"/>
    <a:srgbClr val="4E1966"/>
    <a:srgbClr val="DEBB2A"/>
    <a:srgbClr val="0E1EAB"/>
    <a:srgbClr val="5919A1"/>
    <a:srgbClr val="5C1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4" autoAdjust="0"/>
    <p:restoredTop sz="76127" autoAdjust="0"/>
  </p:normalViewPr>
  <p:slideViewPr>
    <p:cSldViewPr snapToGrid="0" snapToObjects="1">
      <p:cViewPr>
        <p:scale>
          <a:sx n="60" d="100"/>
          <a:sy n="60" d="100"/>
        </p:scale>
        <p:origin x="-4792" y="-1408"/>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376423545612342"/>
          <c:y val="0.0342944289375999"/>
          <c:w val="0.927647306782414"/>
          <c:h val="0.804316857250788"/>
        </c:manualLayout>
      </c:layout>
      <c:barChart>
        <c:barDir val="col"/>
        <c:grouping val="stacked"/>
        <c:varyColors val="0"/>
        <c:ser>
          <c:idx val="0"/>
          <c:order val="0"/>
          <c:tx>
            <c:strRef>
              <c:f>Sheet1!$B$1</c:f>
              <c:strCache>
                <c:ptCount val="1"/>
                <c:pt idx="0">
                  <c:v>Column1</c:v>
                </c:pt>
              </c:strCache>
            </c:strRef>
          </c:tx>
          <c:spPr>
            <a:solidFill>
              <a:srgbClr val="185EB0"/>
            </a:solidFill>
          </c:spPr>
          <c:invertIfNegative val="0"/>
          <c:cat>
            <c:numRef>
              <c:f>Sheet1!$A$2:$A$3</c:f>
              <c:numCache>
                <c:formatCode>General</c:formatCode>
                <c:ptCount val="2"/>
                <c:pt idx="0">
                  <c:v>1993.0</c:v>
                </c:pt>
                <c:pt idx="1">
                  <c:v>2013.0</c:v>
                </c:pt>
              </c:numCache>
            </c:numRef>
          </c:cat>
          <c:val>
            <c:numRef>
              <c:f>Sheet1!$B$2:$B$3</c:f>
              <c:numCache>
                <c:formatCode>General</c:formatCode>
                <c:ptCount val="2"/>
                <c:pt idx="0">
                  <c:v>0.38</c:v>
                </c:pt>
                <c:pt idx="1">
                  <c:v>0.38</c:v>
                </c:pt>
              </c:numCache>
            </c:numRef>
          </c:val>
        </c:ser>
        <c:ser>
          <c:idx val="1"/>
          <c:order val="1"/>
          <c:tx>
            <c:strRef>
              <c:f>Sheet1!$C$1</c:f>
              <c:strCache>
                <c:ptCount val="1"/>
                <c:pt idx="0">
                  <c:v>gas</c:v>
                </c:pt>
              </c:strCache>
            </c:strRef>
          </c:tx>
          <c:spPr>
            <a:solidFill>
              <a:srgbClr val="E5031B"/>
            </a:solidFill>
          </c:spPr>
          <c:invertIfNegative val="0"/>
          <c:cat>
            <c:numRef>
              <c:f>Sheet1!$A$2:$A$3</c:f>
              <c:numCache>
                <c:formatCode>General</c:formatCode>
                <c:ptCount val="2"/>
                <c:pt idx="0">
                  <c:v>1993.0</c:v>
                </c:pt>
                <c:pt idx="1">
                  <c:v>2013.0</c:v>
                </c:pt>
              </c:numCache>
            </c:numRef>
          </c:cat>
          <c:val>
            <c:numRef>
              <c:f>Sheet1!$C$2:$C$3</c:f>
              <c:numCache>
                <c:formatCode>General</c:formatCode>
                <c:ptCount val="2"/>
                <c:pt idx="0">
                  <c:v>1.11</c:v>
                </c:pt>
                <c:pt idx="1">
                  <c:v>3.7</c:v>
                </c:pt>
              </c:numCache>
            </c:numRef>
          </c:val>
        </c:ser>
        <c:dLbls>
          <c:showLegendKey val="0"/>
          <c:showVal val="0"/>
          <c:showCatName val="0"/>
          <c:showSerName val="0"/>
          <c:showPercent val="0"/>
          <c:showBubbleSize val="0"/>
        </c:dLbls>
        <c:gapWidth val="150"/>
        <c:overlap val="100"/>
        <c:axId val="2143099288"/>
        <c:axId val="2143102264"/>
      </c:barChart>
      <c:catAx>
        <c:axId val="2143099288"/>
        <c:scaling>
          <c:orientation val="minMax"/>
        </c:scaling>
        <c:delete val="1"/>
        <c:axPos val="b"/>
        <c:numFmt formatCode="General" sourceLinked="1"/>
        <c:majorTickMark val="out"/>
        <c:minorTickMark val="none"/>
        <c:tickLblPos val="nextTo"/>
        <c:crossAx val="2143102264"/>
        <c:crossesAt val="0.0"/>
        <c:auto val="1"/>
        <c:lblAlgn val="ctr"/>
        <c:lblOffset val="100"/>
        <c:noMultiLvlLbl val="0"/>
      </c:catAx>
      <c:valAx>
        <c:axId val="2143102264"/>
        <c:scaling>
          <c:orientation val="minMax"/>
          <c:max val="4.5"/>
          <c:min val="0.0"/>
        </c:scaling>
        <c:delete val="1"/>
        <c:axPos val="l"/>
        <c:majorGridlines>
          <c:spPr>
            <a:ln>
              <a:noFill/>
            </a:ln>
          </c:spPr>
        </c:majorGridlines>
        <c:numFmt formatCode="General" sourceLinked="1"/>
        <c:majorTickMark val="out"/>
        <c:minorTickMark val="none"/>
        <c:tickLblPos val="nextTo"/>
        <c:crossAx val="2143099288"/>
        <c:crosses val="autoZero"/>
        <c:crossBetween val="between"/>
        <c:majorUnit val="0.5"/>
        <c:minorUnit val="0.1"/>
      </c:valAx>
      <c:spPr>
        <a:noFill/>
        <a:ln w="25400">
          <a:noFill/>
        </a:ln>
      </c:spPr>
    </c:plotArea>
    <c:plotVisOnly val="1"/>
    <c:dispBlanksAs val="gap"/>
    <c:showDLblsOverMax val="0"/>
  </c:chart>
  <c:txPr>
    <a:bodyPr/>
    <a:lstStyle/>
    <a:p>
      <a:pPr>
        <a:defRPr sz="1500">
          <a:latin typeface=""/>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sz="quarter" idx="1"/>
          </p:nvPr>
        </p:nvSpPr>
        <p:spPr>
          <a:xfrm>
            <a:off x="3905295" y="0"/>
            <a:ext cx="2987622" cy="459025"/>
          </a:xfrm>
          <a:prstGeom prst="rect">
            <a:avLst/>
          </a:prstGeom>
        </p:spPr>
        <p:txBody>
          <a:bodyPr vert="horz" lIns="91797" tIns="45898" rIns="91797" bIns="45898" rtlCol="0"/>
          <a:lstStyle>
            <a:lvl1pPr algn="r">
              <a:defRPr sz="1200"/>
            </a:lvl1pPr>
          </a:lstStyle>
          <a:p>
            <a:fld id="{52DCBE9C-D4D6-AF4B-8127-1D56B6275A68}" type="datetimeFigureOut">
              <a:rPr lang="en-US" smtClean="0"/>
              <a:t>4/28/14</a:t>
            </a:fld>
            <a:endParaRPr lang="en-US"/>
          </a:p>
        </p:txBody>
      </p:sp>
      <p:sp>
        <p:nvSpPr>
          <p:cNvPr id="4" name="Footer Placeholder 3"/>
          <p:cNvSpPr>
            <a:spLocks noGrp="1"/>
          </p:cNvSpPr>
          <p:nvPr>
            <p:ph type="ftr" sz="quarter" idx="2"/>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5" name="Slide Number Placeholder 4"/>
          <p:cNvSpPr>
            <a:spLocks noGrp="1"/>
          </p:cNvSpPr>
          <p:nvPr>
            <p:ph type="sldNum" sz="quarter" idx="3"/>
          </p:nvPr>
        </p:nvSpPr>
        <p:spPr>
          <a:xfrm>
            <a:off x="3905295" y="8719894"/>
            <a:ext cx="2987622" cy="459025"/>
          </a:xfrm>
          <a:prstGeom prst="rect">
            <a:avLst/>
          </a:prstGeom>
        </p:spPr>
        <p:txBody>
          <a:bodyPr vert="horz" lIns="91797" tIns="45898" rIns="91797" bIns="45898" rtlCol="0" anchor="b"/>
          <a:lstStyle>
            <a:lvl1pPr algn="r">
              <a:defRPr sz="1200"/>
            </a:lvl1pPr>
          </a:lstStyle>
          <a:p>
            <a:fld id="{505EACC0-46DE-F149-BD82-20721AA841D2}" type="slidenum">
              <a:rPr lang="en-US" smtClean="0"/>
              <a:t>‹#›</a:t>
            </a:fld>
            <a:endParaRPr lang="en-US"/>
          </a:p>
        </p:txBody>
      </p:sp>
    </p:spTree>
    <p:extLst>
      <p:ext uri="{BB962C8B-B14F-4D97-AF65-F5344CB8AC3E}">
        <p14:creationId xmlns:p14="http://schemas.microsoft.com/office/powerpoint/2010/main" val="3114330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59025"/>
          </a:xfrm>
          <a:prstGeom prst="rect">
            <a:avLst/>
          </a:prstGeom>
        </p:spPr>
        <p:txBody>
          <a:bodyPr vert="horz" lIns="91797" tIns="45898" rIns="91797" bIns="45898" rtlCol="0"/>
          <a:lstStyle>
            <a:lvl1pPr algn="l">
              <a:defRPr sz="1200"/>
            </a:lvl1pPr>
          </a:lstStyle>
          <a:p>
            <a:endParaRPr lang="en-US"/>
          </a:p>
        </p:txBody>
      </p:sp>
      <p:sp>
        <p:nvSpPr>
          <p:cNvPr id="3" name="Date Placeholder 2"/>
          <p:cNvSpPr>
            <a:spLocks noGrp="1"/>
          </p:cNvSpPr>
          <p:nvPr>
            <p:ph type="dt" idx="1"/>
          </p:nvPr>
        </p:nvSpPr>
        <p:spPr>
          <a:xfrm>
            <a:off x="3905295" y="0"/>
            <a:ext cx="2987622" cy="459025"/>
          </a:xfrm>
          <a:prstGeom prst="rect">
            <a:avLst/>
          </a:prstGeom>
        </p:spPr>
        <p:txBody>
          <a:bodyPr vert="horz" lIns="91797" tIns="45898" rIns="91797" bIns="45898" rtlCol="0"/>
          <a:lstStyle>
            <a:lvl1pPr algn="r">
              <a:defRPr sz="1200"/>
            </a:lvl1pPr>
          </a:lstStyle>
          <a:p>
            <a:fld id="{1DE849AE-778A-2E4E-B598-A46E32134B7C}" type="datetimeFigureOut">
              <a:rPr lang="en-US" smtClean="0"/>
              <a:t>4/28/14</a:t>
            </a:fld>
            <a:endParaRPr lang="en-US"/>
          </a:p>
        </p:txBody>
      </p:sp>
      <p:sp>
        <p:nvSpPr>
          <p:cNvPr id="4" name="Slide Image Placeholder 3"/>
          <p:cNvSpPr>
            <a:spLocks noGrp="1" noRot="1" noChangeAspect="1"/>
          </p:cNvSpPr>
          <p:nvPr>
            <p:ph type="sldImg" idx="2"/>
          </p:nvPr>
        </p:nvSpPr>
        <p:spPr>
          <a:xfrm>
            <a:off x="1150938" y="687388"/>
            <a:ext cx="4592637" cy="3444875"/>
          </a:xfrm>
          <a:prstGeom prst="rect">
            <a:avLst/>
          </a:prstGeom>
          <a:noFill/>
          <a:ln w="12700">
            <a:solidFill>
              <a:prstClr val="black"/>
            </a:solidFill>
          </a:ln>
        </p:spPr>
        <p:txBody>
          <a:bodyPr vert="horz" lIns="91797" tIns="45898" rIns="91797" bIns="45898" rtlCol="0" anchor="ctr"/>
          <a:lstStyle/>
          <a:p>
            <a:endParaRPr lang="en-US"/>
          </a:p>
        </p:txBody>
      </p:sp>
      <p:sp>
        <p:nvSpPr>
          <p:cNvPr id="5" name="Notes Placeholder 4"/>
          <p:cNvSpPr>
            <a:spLocks noGrp="1"/>
          </p:cNvSpPr>
          <p:nvPr>
            <p:ph type="body" sz="quarter" idx="3"/>
          </p:nvPr>
        </p:nvSpPr>
        <p:spPr>
          <a:xfrm>
            <a:off x="689452" y="4360744"/>
            <a:ext cx="5515610" cy="4131231"/>
          </a:xfrm>
          <a:prstGeom prst="rect">
            <a:avLst/>
          </a:prstGeom>
        </p:spPr>
        <p:txBody>
          <a:bodyPr vert="horz" lIns="91797" tIns="45898" rIns="91797" bIns="458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4"/>
            <a:ext cx="2987622" cy="459025"/>
          </a:xfrm>
          <a:prstGeom prst="rect">
            <a:avLst/>
          </a:prstGeom>
        </p:spPr>
        <p:txBody>
          <a:bodyPr vert="horz" lIns="91797" tIns="45898" rIns="91797" bIns="45898" rtlCol="0" anchor="b"/>
          <a:lstStyle>
            <a:lvl1pPr algn="l">
              <a:defRPr sz="1200"/>
            </a:lvl1pPr>
          </a:lstStyle>
          <a:p>
            <a:endParaRPr lang="en-US"/>
          </a:p>
        </p:txBody>
      </p:sp>
      <p:sp>
        <p:nvSpPr>
          <p:cNvPr id="7" name="Slide Number Placeholder 6"/>
          <p:cNvSpPr>
            <a:spLocks noGrp="1"/>
          </p:cNvSpPr>
          <p:nvPr>
            <p:ph type="sldNum" sz="quarter" idx="5"/>
          </p:nvPr>
        </p:nvSpPr>
        <p:spPr>
          <a:xfrm>
            <a:off x="3905295" y="8719894"/>
            <a:ext cx="2987622" cy="459025"/>
          </a:xfrm>
          <a:prstGeom prst="rect">
            <a:avLst/>
          </a:prstGeom>
        </p:spPr>
        <p:txBody>
          <a:bodyPr vert="horz" lIns="91797" tIns="45898" rIns="91797" bIns="45898" rtlCol="0" anchor="b"/>
          <a:lstStyle>
            <a:lvl1pPr algn="r">
              <a:defRPr sz="1200"/>
            </a:lvl1pPr>
          </a:lstStyle>
          <a:p>
            <a:fld id="{39A41060-2093-884D-9CEF-F531766FE930}" type="slidenum">
              <a:rPr lang="en-US" smtClean="0"/>
              <a:t>‹#›</a:t>
            </a:fld>
            <a:endParaRPr lang="en-US"/>
          </a:p>
        </p:txBody>
      </p:sp>
    </p:spTree>
    <p:extLst>
      <p:ext uri="{BB962C8B-B14F-4D97-AF65-F5344CB8AC3E}">
        <p14:creationId xmlns:p14="http://schemas.microsoft.com/office/powerpoint/2010/main" val="2161473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solidFill>
                  <a:srgbClr val="FF0000"/>
                </a:solidFill>
              </a:rPr>
              <a:t>Han notado la</a:t>
            </a:r>
            <a:r>
              <a:rPr lang="es-MX" baseline="0" noProof="0" dirty="0" smtClean="0">
                <a:solidFill>
                  <a:srgbClr val="FF0000"/>
                </a:solidFill>
              </a:rPr>
              <a:t> cantidad de barriles color naranja al travesar por las avenidas de Austin? Este es un ejemplo de males necesarios para el progreso y crecimiento económico de nuestra comunidad. Adicionalmente, este crecimiento exige decisiones mas importantes. Pero antes de tomar nuestras decisiones, tendremos que estar bien informados sobre las diferentes opciones, a corto y largo plazo. Por estas razones, hemos venido a visitarlos el día de hoy.  Para compartir información objetiva sobre nuestros retos, que opciones son viables, y como podríamos desarrollar diferentes opciones para nuestro futuro. Hemos venido para que ustedes contribuyen sus puntos de vista en el desarrollo de nuestras decisiones publicas y inversiones en transportación para el estado de Tejas. </a:t>
            </a:r>
          </a:p>
          <a:p>
            <a:pPr defTabSz="458983">
              <a:defRPr/>
            </a:pPr>
            <a:endParaRPr lang="es-MX" baseline="0" noProof="0" dirty="0" smtClean="0">
              <a:solidFill>
                <a:srgbClr val="FF0000"/>
              </a:solidFill>
            </a:endParaRPr>
          </a:p>
          <a:p>
            <a:pPr defTabSz="458983">
              <a:defRPr/>
            </a:pPr>
            <a:r>
              <a:rPr lang="en-US" dirty="0" smtClean="0"/>
              <a:t>You </a:t>
            </a:r>
            <a:r>
              <a:rPr lang="en-US" dirty="0"/>
              <a:t>know all those orange barrels that you see as you’re driving around Austin?  You might call them a good example of a necessary evil … Something we just have to put up with in the name of progress and economic growth.  And that growth is forcing us into some decisions.  But before we make any of those decisions, </a:t>
            </a:r>
            <a:r>
              <a:rPr lang="en-US" b="1" i="1" dirty="0"/>
              <a:t>we should all be well-informed</a:t>
            </a:r>
            <a:r>
              <a:rPr lang="en-US" dirty="0"/>
              <a:t> about what they will mean – now and years into the future.  That’s why I’m visiting with you today … to share some straightforward information about the challenge we face, what choices we have and how that might involve </a:t>
            </a:r>
            <a:r>
              <a:rPr lang="en-US" b="1" i="1" dirty="0"/>
              <a:t>doing things a little differently than we have in the past</a:t>
            </a:r>
            <a:r>
              <a:rPr lang="en-US" dirty="0"/>
              <a:t>. I’m here because we need you to contribute </a:t>
            </a:r>
            <a:r>
              <a:rPr lang="en-US" b="1" i="1" dirty="0"/>
              <a:t>informed viewpoints</a:t>
            </a:r>
            <a:r>
              <a:rPr lang="en-US" dirty="0"/>
              <a:t> on policy decisions that will determine how the state’s most urgent transportation needs will be met, and how they should be paid for.</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a:t>
            </a:fld>
            <a:endParaRPr lang="en-US"/>
          </a:p>
        </p:txBody>
      </p:sp>
    </p:spTree>
    <p:extLst>
      <p:ext uri="{BB962C8B-B14F-4D97-AF65-F5344CB8AC3E}">
        <p14:creationId xmlns:p14="http://schemas.microsoft.com/office/powerpoint/2010/main" val="411529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smtClean="0"/>
              <a:t>La</a:t>
            </a:r>
            <a:r>
              <a:rPr lang="es-MX" baseline="0" noProof="0" dirty="0" smtClean="0"/>
              <a:t> fiscalía del estado tiene varias obligaciones en conjunto con gastos de transportación. Consideren por un momento lo que ahora en día se paga por una casa, un vehiculó, o la despensa. El precio de todo ha duplicado en los últimos veinte años. Esta realidad también ha ocurrido con el gasto para construir carreteras que se pagan primeramente con el impuesto de combustible. </a:t>
            </a:r>
            <a:endParaRPr lang="es-MX" noProof="0" dirty="0" smtClean="0"/>
          </a:p>
          <a:p>
            <a:endParaRPr lang="en-US" dirty="0" smtClean="0"/>
          </a:p>
          <a:p>
            <a:r>
              <a:rPr lang="en-US" dirty="0" smtClean="0"/>
              <a:t>The </a:t>
            </a:r>
            <a:r>
              <a:rPr lang="en-US" dirty="0"/>
              <a:t>state has many more demands on its transportation system at the same time that everything is costing more.  Think for a moment about what we might pay today for a house, or a car, or the groceries we buy.  The price of just about everything we need is about twice what it was twenty years ago. The same is true for the cost of building </a:t>
            </a:r>
            <a:r>
              <a:rPr lang="en-US" dirty="0" smtClean="0"/>
              <a:t>highways. </a:t>
            </a:r>
            <a:r>
              <a:rPr lang="en-US" dirty="0"/>
              <a:t>And the way we pay for our roads is mostly through the gas tax.</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10</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Saliendo de este</a:t>
            </a:r>
            <a:r>
              <a:rPr lang="es-MX" baseline="0" noProof="0" dirty="0" smtClean="0"/>
              <a:t> problema no será fácil, particularmente considerando que el impuesto por combustible no es igual que un impuesto de ventas. El impuesto federal y estatal combina a $.38 centavos por galón, sin importar cuanto cuesta el galón. El impuesto no considera inflación.  Por esta razón, 38 centavos en el 2014 tiene menor valor que hace veinte años. El gobierno del estado no ha incrementado el impuesto a combustibles desde 1991 y el impuesto federal se ha mantenido desde 1993. Problema, porque? El impuesto a combustibles es la fuente mas importante contribuyendo a la construcción de infraestructura en transportación – carreteras, banquetas, transporte publico, entre otras obras. Imagínate trabajar un sueldo que no ha incrementado en veinte años y todos tus gastos creciendo anualmente hasta que utilizas líneas de crédito para comprar tus necesidades.   </a:t>
            </a:r>
            <a:endParaRPr lang="es-MX" noProof="0" dirty="0" smtClean="0"/>
          </a:p>
          <a:p>
            <a:pPr defTabSz="458983">
              <a:defRPr/>
            </a:pPr>
            <a:endParaRPr lang="en-US" dirty="0" smtClean="0"/>
          </a:p>
          <a:p>
            <a:pPr defTabSz="458983">
              <a:defRPr/>
            </a:pPr>
            <a:r>
              <a:rPr lang="en-US" dirty="0" smtClean="0"/>
              <a:t>Climbing </a:t>
            </a:r>
            <a:r>
              <a:rPr lang="en-US" dirty="0"/>
              <a:t>out of this hole will not be easy, especially when you consider this – the tax we pay at the gas pump is not like the sales tax we pay at a shopping mall.  The federal and </a:t>
            </a:r>
            <a:r>
              <a:rPr lang="en-US" dirty="0" smtClean="0"/>
              <a:t>state gas </a:t>
            </a:r>
            <a:r>
              <a:rPr lang="en-US" dirty="0"/>
              <a:t>tax together is </a:t>
            </a:r>
            <a:r>
              <a:rPr lang="en-US" dirty="0" smtClean="0"/>
              <a:t>now</a:t>
            </a:r>
            <a:r>
              <a:rPr lang="en-US" baseline="0" dirty="0" smtClean="0"/>
              <a:t> </a:t>
            </a:r>
            <a:r>
              <a:rPr lang="en-US" dirty="0" smtClean="0"/>
              <a:t>38 cents,</a:t>
            </a:r>
            <a:r>
              <a:rPr lang="en-US" baseline="0" dirty="0" smtClean="0"/>
              <a:t> </a:t>
            </a:r>
            <a:r>
              <a:rPr lang="en-US" dirty="0" smtClean="0"/>
              <a:t>and it’s the same no </a:t>
            </a:r>
            <a:r>
              <a:rPr lang="en-US" dirty="0"/>
              <a:t>matter what a gallon of gas may </a:t>
            </a:r>
            <a:r>
              <a:rPr lang="en-US" dirty="0" smtClean="0"/>
              <a:t>cost. And mostly because </a:t>
            </a:r>
            <a:r>
              <a:rPr lang="en-US" dirty="0"/>
              <a:t>of </a:t>
            </a:r>
            <a:r>
              <a:rPr lang="en-US" dirty="0" smtClean="0"/>
              <a:t>inflation, that</a:t>
            </a:r>
            <a:r>
              <a:rPr lang="en-US" baseline="0" dirty="0" smtClean="0"/>
              <a:t> 38 cents buys much less than what it once did</a:t>
            </a:r>
            <a:r>
              <a:rPr lang="en-US" dirty="0" smtClean="0"/>
              <a:t>. </a:t>
            </a:r>
            <a:r>
              <a:rPr lang="en-US" baseline="0" dirty="0" smtClean="0"/>
              <a:t> The state gas tax has not been raised since 1991, and the federal gas tax has not been raised since 1993.  </a:t>
            </a:r>
            <a:r>
              <a:rPr lang="en-US" dirty="0" smtClean="0"/>
              <a:t>Why </a:t>
            </a:r>
            <a:r>
              <a:rPr lang="en-US" dirty="0"/>
              <a:t>is that a big deal?  It’s a big deal because the gas tax is the primary source of money that the state uses pay for transportation – that’s everything from highways to bike routes to sidewalks.  Imagine being in a job where your paycheck stayed the same for more than 20 years, but the cost of everything you have to buy is going up every year. Then, there’s a big and important purchase you need to make.  You’re short on options, so, you choose to use a credit card.</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11</a:t>
            </a:fld>
            <a:endParaRPr lang="en-US"/>
          </a:p>
        </p:txBody>
      </p:sp>
    </p:spTree>
    <p:extLst>
      <p:ext uri="{BB962C8B-B14F-4D97-AF65-F5344CB8AC3E}">
        <p14:creationId xmlns:p14="http://schemas.microsoft.com/office/powerpoint/2010/main" val="29839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El estado elogio por</a:t>
            </a:r>
            <a:r>
              <a:rPr lang="es-MX" baseline="0" noProof="0" dirty="0" smtClean="0"/>
              <a:t> </a:t>
            </a:r>
            <a:r>
              <a:rPr lang="es-MX" noProof="0" dirty="0" smtClean="0"/>
              <a:t>pedir</a:t>
            </a:r>
            <a:r>
              <a:rPr lang="es-MX" baseline="0" noProof="0" dirty="0" smtClean="0"/>
              <a:t> prestamos. En 2003, Tejanos votaron para autorizar a que el gobierno del estado pidiera prestado para construir carreteras. Diez años después, nuestras líneas de crédito están al limite con 17 billones de dólares. Al incluir deuda de gobiernos regionales e/o municipales, la deuda acumula 23 billones de dólares. La tarjeta de crédito de Tejas ha llegado al limite.  </a:t>
            </a:r>
            <a:endParaRPr lang="es-MX" noProof="0" dirty="0" smtClean="0"/>
          </a:p>
          <a:p>
            <a:pPr defTabSz="458983">
              <a:defRPr/>
            </a:pPr>
            <a:endParaRPr lang="en-US" dirty="0" smtClean="0"/>
          </a:p>
          <a:p>
            <a:pPr defTabSz="458983">
              <a:defRPr/>
            </a:pPr>
            <a:r>
              <a:rPr lang="en-US" dirty="0" smtClean="0"/>
              <a:t>That’s </a:t>
            </a:r>
            <a:r>
              <a:rPr lang="en-US" dirty="0"/>
              <a:t>what the state of Texas has chosen to do.  In 2003, Texans voted to authorize the state – for the first time ever – to borrow money to build highways.  Ten years later, our current credit card limit is about 17 billion dollars.  If you include debt at the local level statewide,  that total is 23 billion dollars. </a:t>
            </a:r>
            <a:r>
              <a:rPr lang="en-US" dirty="0" smtClean="0"/>
              <a:t>The </a:t>
            </a:r>
            <a:r>
              <a:rPr lang="en-US" dirty="0"/>
              <a:t>state’s highway credit </a:t>
            </a:r>
            <a:r>
              <a:rPr lang="en-US" dirty="0" smtClean="0"/>
              <a:t>card</a:t>
            </a:r>
            <a:r>
              <a:rPr lang="en-US" baseline="0" dirty="0" smtClean="0"/>
              <a:t> has been maxed out.</a:t>
            </a:r>
            <a:endParaRPr lang="en-US" dirty="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12</a:t>
            </a:fld>
            <a:endParaRPr lang="en-US"/>
          </a:p>
        </p:txBody>
      </p:sp>
    </p:spTree>
    <p:extLst>
      <p:ext uri="{BB962C8B-B14F-4D97-AF65-F5344CB8AC3E}">
        <p14:creationId xmlns:p14="http://schemas.microsoft.com/office/powerpoint/2010/main" val="35026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El estado tiene la obligación</a:t>
            </a:r>
            <a:r>
              <a:rPr lang="es-MX" baseline="0" noProof="0" dirty="0" smtClean="0"/>
              <a:t> de pagar esta deuda incluyendo intereses al mismo tiempo que el gasto de todo sigue incrementando. Cemento, acero, asfalto. Materiales de carreteras incrementan cada año y simultáneamente, el valor de cada dólar estatal disminuye. Adicionalmente, con la integración de automóviles mas eficientes que consumen menos combustible, ingresos disminuyeran mas rápido.  </a:t>
            </a:r>
            <a:endParaRPr lang="es-MX" noProof="0" dirty="0" smtClean="0"/>
          </a:p>
          <a:p>
            <a:pPr defTabSz="458983">
              <a:defRPr/>
            </a:pPr>
            <a:endParaRPr lang="en-US" dirty="0" smtClean="0"/>
          </a:p>
          <a:p>
            <a:pPr defTabSz="458983">
              <a:defRPr/>
            </a:pPr>
            <a:r>
              <a:rPr lang="en-US" dirty="0" smtClean="0"/>
              <a:t>The </a:t>
            </a:r>
            <a:r>
              <a:rPr lang="en-US" dirty="0"/>
              <a:t>state has to pay that debt, including interest, at the same time that everything is costing more.  Cement.  Steel.  Asphalt.  The cost of highway materials gets higher every year.  And at the same time, the state’s purchasing power shrinks.  And as cars become more and more fuel efficient, purchasing power will shrink even more.  That’s what happens your paycheck stays the same for 20 years.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13</a:t>
            </a:fld>
            <a:endParaRPr lang="en-US"/>
          </a:p>
        </p:txBody>
      </p:sp>
    </p:spTree>
    <p:extLst>
      <p:ext uri="{BB962C8B-B14F-4D97-AF65-F5344CB8AC3E}">
        <p14:creationId xmlns:p14="http://schemas.microsoft.com/office/powerpoint/2010/main" val="126172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Un poco de perspectiva. Estos promedios pueden</a:t>
            </a:r>
            <a:r>
              <a:rPr lang="es-MX" baseline="0" noProof="0" dirty="0" smtClean="0"/>
              <a:t> varear para cada individuo. Los números indican que Tejanos gastan 22 dólares mensuales en impuestos federales/estatales para combustible y registración. El equivalente a menos a de un dólar por día por algo mas importante en tu vida – las carreteras que utilizas para </a:t>
            </a:r>
            <a:r>
              <a:rPr lang="es-MX" baseline="0" noProof="0" dirty="0" err="1" smtClean="0"/>
              <a:t>accesar</a:t>
            </a:r>
            <a:r>
              <a:rPr lang="es-MX" baseline="0" noProof="0" dirty="0" smtClean="0"/>
              <a:t> tu mundo.  </a:t>
            </a:r>
            <a:endParaRPr lang="es-MX" noProof="0" dirty="0" smtClean="0"/>
          </a:p>
          <a:p>
            <a:pPr defTabSz="458983">
              <a:defRPr/>
            </a:pPr>
            <a:endParaRPr lang="en-US" dirty="0" smtClean="0"/>
          </a:p>
          <a:p>
            <a:pPr defTabSz="458983">
              <a:defRPr/>
            </a:pPr>
            <a:r>
              <a:rPr lang="en-US" dirty="0" smtClean="0"/>
              <a:t>While </a:t>
            </a:r>
            <a:r>
              <a:rPr lang="en-US" dirty="0"/>
              <a:t>we’re on the subject of what everything costs, it might be worthwhile to consider a few of those things to gain a little more perspective.  Now, the gas mileage you get and the choices you make might make these numbers a little different from one person to another.  And you also pay for county and city roads through property taxes and other fees.  But this is what the average Texan pays for these things every month.  22 dollars a month in federal and state </a:t>
            </a:r>
            <a:r>
              <a:rPr lang="en-US" dirty="0" smtClean="0"/>
              <a:t>gas taxes </a:t>
            </a:r>
            <a:r>
              <a:rPr lang="en-US" dirty="0"/>
              <a:t>and registration fees. That’s less than a dollar a day for something pretty important in your life – the </a:t>
            </a:r>
            <a:r>
              <a:rPr lang="en-US" dirty="0" smtClean="0"/>
              <a:t>highways we </a:t>
            </a:r>
            <a:r>
              <a:rPr lang="en-US" dirty="0"/>
              <a:t>use.</a:t>
            </a:r>
          </a:p>
        </p:txBody>
      </p:sp>
      <p:sp>
        <p:nvSpPr>
          <p:cNvPr id="4" name="Slide Number Placeholder 3"/>
          <p:cNvSpPr>
            <a:spLocks noGrp="1"/>
          </p:cNvSpPr>
          <p:nvPr>
            <p:ph type="sldNum" sz="quarter" idx="10"/>
          </p:nvPr>
        </p:nvSpPr>
        <p:spPr/>
        <p:txBody>
          <a:bodyPr/>
          <a:lstStyle/>
          <a:p>
            <a:fld id="{39A41060-2093-884D-9CEF-F531766FE930}" type="slidenum">
              <a:rPr lang="en-US" smtClean="0"/>
              <a:t>14</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Como salemos</a:t>
            </a:r>
            <a:r>
              <a:rPr lang="es-MX" baseline="0" noProof="0" dirty="0" smtClean="0"/>
              <a:t> de este aprieto? Podremos empezar con asesoría que probablemente ya han escuchado… “no siguas haciendo el pozo mas hondo si estas en un hoyo.”  Empezando con inversiones en nuestras carreteras que nos regresen mas beneficio por la inversión. Enfoquémonos en seguridad. Y adicionalmente apoyando usos de suelo que apoyen métodos alternativos al automóvil como infraestructura ciclista, peatonal, y transporte publico. </a:t>
            </a:r>
            <a:endParaRPr lang="es-MX" noProof="0" dirty="0" smtClean="0"/>
          </a:p>
          <a:p>
            <a:pPr defTabSz="458983">
              <a:defRPr/>
            </a:pPr>
            <a:endParaRPr lang="en-US" dirty="0" smtClean="0"/>
          </a:p>
          <a:p>
            <a:pPr defTabSz="458983">
              <a:defRPr/>
            </a:pPr>
            <a:r>
              <a:rPr lang="en-US" dirty="0" smtClean="0"/>
              <a:t>OK</a:t>
            </a:r>
            <a:r>
              <a:rPr lang="en-US" dirty="0"/>
              <a:t>, then. If we’re in a hole that we really don’t want to be in, then how do we climb out?  We can start with advice you’ve probably already heard … “if you find yourself in a hole, the first thing you should do is stop digging.” Let’s start by not letting this get any worse.  We can do that by focusing on road projects that will give us the biggest bang for our buck.  We can do that by focusing on safety.  And we can do that by supporting land use decisions that support biking, walking and mass transit.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15</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Debemos</a:t>
            </a:r>
            <a:r>
              <a:rPr lang="es-MX" baseline="0" noProof="0" dirty="0" smtClean="0"/>
              <a:t> también incrementar la eficiencia de nuestras carreteras existentes. Debemos exigir que técnicas simples y rentables estén siendo aplicadas, particularmente cuando hay carencia de fondos. Estas son técnicas fáciles a entender. Moviendo accidentes y estancamientos rápidamente, poner plazos inteligentes a señales de trafico para mejorar el flujo vial, conjuntando mas pasajeros en menos automóviles, y distribuyendo el trafico de horas pico con trabajos de horarios flexibles son métodos rentables para ayudar los problemas de trafico. Estas iniciativas se tratan de reformular como hacemos las cosas. </a:t>
            </a:r>
            <a:endParaRPr lang="es-MX" noProof="0" dirty="0" smtClean="0"/>
          </a:p>
          <a:p>
            <a:pPr defTabSz="458983">
              <a:defRPr/>
            </a:pPr>
            <a:r>
              <a:rPr lang="en-US" dirty="0" smtClean="0"/>
              <a:t> </a:t>
            </a:r>
          </a:p>
          <a:p>
            <a:pPr defTabSz="458983">
              <a:defRPr/>
            </a:pPr>
            <a:r>
              <a:rPr lang="en-US" dirty="0" smtClean="0"/>
              <a:t>We </a:t>
            </a:r>
            <a:r>
              <a:rPr lang="en-US" dirty="0"/>
              <a:t>should also focus on getting the most efficiency out of the roadways we have now. We should expect that our roadways are being used as efficiently as possible.  And, we should expect that the most common sense techniques are applied to make sure we’re squeezing the most out of every dollar of transportation spending.  These are the tools that are easy to understand – getting the crashes and stalled vehicles out of the way quickly, timing the traffic signals so that more cars get green lights. Putting more people in fewer cars.  It’s also possible to offer flexible work hours or telecommuting options so that people can avoid rush hours and still get their jobs done.  This is about </a:t>
            </a:r>
            <a:r>
              <a:rPr lang="en-US" b="1" i="1" dirty="0"/>
              <a:t>re-thinking the way we do things.</a:t>
            </a:r>
            <a:endParaRPr lang="en-US" dirty="0"/>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16</a:t>
            </a:fld>
            <a:endParaRPr lang="en-US"/>
          </a:p>
        </p:txBody>
      </p:sp>
    </p:spTree>
    <p:extLst>
      <p:ext uri="{BB962C8B-B14F-4D97-AF65-F5344CB8AC3E}">
        <p14:creationId xmlns:p14="http://schemas.microsoft.com/office/powerpoint/2010/main" val="324727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smtClean="0"/>
              <a:t>Si</a:t>
            </a:r>
            <a:r>
              <a:rPr lang="es-MX" baseline="0" noProof="0" dirty="0" smtClean="0"/>
              <a:t> el estado se embarca en estos métodos, como pagaría por ellos? Bueno, parcialmente, la </a:t>
            </a:r>
            <a:r>
              <a:rPr lang="es-MX" baseline="0" noProof="0" dirty="0" err="1" smtClean="0"/>
              <a:t>decision</a:t>
            </a:r>
            <a:r>
              <a:rPr lang="es-MX" baseline="0" noProof="0" dirty="0" smtClean="0"/>
              <a:t> quedaría a la decisión publica.</a:t>
            </a:r>
          </a:p>
          <a:p>
            <a:endParaRPr lang="es-MX" baseline="0" noProof="0" dirty="0" smtClean="0"/>
          </a:p>
          <a:p>
            <a:r>
              <a:rPr lang="es-MX" baseline="0" noProof="0" dirty="0" smtClean="0"/>
              <a:t>1. Incrementar impuestos a combustibles y registración de vehículos.</a:t>
            </a:r>
          </a:p>
          <a:p>
            <a:r>
              <a:rPr lang="es-MX" baseline="0" noProof="0" dirty="0" smtClean="0"/>
              <a:t>2. Incrementos regionales/municipales. Fondos por el incremento serán exclusivamente para la región o municipio.</a:t>
            </a:r>
          </a:p>
          <a:p>
            <a:r>
              <a:rPr lang="es-MX" baseline="0" noProof="0" dirty="0" smtClean="0"/>
              <a:t>3. Pedir mas prestado</a:t>
            </a:r>
          </a:p>
          <a:p>
            <a:r>
              <a:rPr lang="es-MX" baseline="0" noProof="0" dirty="0" smtClean="0"/>
              <a:t>4. Cuotas nuevas: ej. millas recorridas</a:t>
            </a:r>
          </a:p>
          <a:p>
            <a:r>
              <a:rPr lang="es-MX" baseline="0" noProof="0" dirty="0" smtClean="0"/>
              <a:t>5. Re direccionar otros ingresos públicos hacia transportación</a:t>
            </a:r>
            <a:endParaRPr lang="es-MX" noProof="0" dirty="0" smtClean="0"/>
          </a:p>
          <a:p>
            <a:endParaRPr lang="en-US" dirty="0" smtClean="0"/>
          </a:p>
          <a:p>
            <a:endParaRPr lang="en-US" dirty="0" smtClean="0"/>
          </a:p>
          <a:p>
            <a:endParaRPr lang="en-US" dirty="0" smtClean="0"/>
          </a:p>
          <a:p>
            <a:r>
              <a:rPr lang="en-US" dirty="0" smtClean="0"/>
              <a:t>So</a:t>
            </a:r>
            <a:r>
              <a:rPr lang="en-US" dirty="0"/>
              <a:t>, if the state were to do these things, how would they be paid for?  Well, that’s partly up to you. </a:t>
            </a:r>
          </a:p>
          <a:p>
            <a:pPr lvl="0"/>
            <a:endParaRPr lang="en-US" dirty="0"/>
          </a:p>
          <a:p>
            <a:pPr lvl="0"/>
            <a:r>
              <a:rPr lang="en-US" dirty="0"/>
              <a:t>-- They could be paid for in the old-fashioned way – with gas tax revenue, </a:t>
            </a:r>
            <a:r>
              <a:rPr lang="en-US" dirty="0" smtClean="0"/>
              <a:t>or with </a:t>
            </a:r>
            <a:r>
              <a:rPr lang="en-US" dirty="0"/>
              <a:t>higher registration fees for our cars, pickups and motorcycles. </a:t>
            </a:r>
          </a:p>
          <a:p>
            <a:pPr lvl="0"/>
            <a:endParaRPr lang="en-US" dirty="0"/>
          </a:p>
          <a:p>
            <a:pPr lvl="0"/>
            <a:r>
              <a:rPr lang="en-US" dirty="0"/>
              <a:t>-- They could also be paid for with a fee only for drivers who live in this region – a local-option fee – the money from which could only be used on projects in this region.</a:t>
            </a:r>
          </a:p>
          <a:p>
            <a:pPr lvl="0"/>
            <a:endParaRPr lang="en-US" dirty="0"/>
          </a:p>
          <a:p>
            <a:pPr lvl="0"/>
            <a:r>
              <a:rPr lang="en-US" dirty="0" smtClean="0"/>
              <a:t>-- </a:t>
            </a:r>
            <a:r>
              <a:rPr lang="en-US" dirty="0"/>
              <a:t>The state could borrow more money, but as we’ve seen, the credit card balance is already pretty high</a:t>
            </a:r>
            <a:r>
              <a:rPr lang="en-US" dirty="0" smtClean="0"/>
              <a:t>.</a:t>
            </a:r>
            <a:endParaRPr lang="en-US" dirty="0"/>
          </a:p>
          <a:p>
            <a:pPr lvl="0"/>
            <a:endParaRPr lang="en-US" dirty="0"/>
          </a:p>
          <a:p>
            <a:pPr lvl="0"/>
            <a:r>
              <a:rPr lang="en-US" dirty="0"/>
              <a:t>-- There’s also a concept called a road user fee, where you pay according to how many miles you drive – not according to how much gas you buy.</a:t>
            </a:r>
          </a:p>
          <a:p>
            <a:pPr lvl="0"/>
            <a:endParaRPr lang="en-US" dirty="0"/>
          </a:p>
          <a:p>
            <a:r>
              <a:rPr lang="en-US" dirty="0"/>
              <a:t>-- </a:t>
            </a:r>
            <a:r>
              <a:rPr lang="en-US" dirty="0" smtClean="0"/>
              <a:t>And there are other options</a:t>
            </a:r>
            <a:r>
              <a:rPr lang="en-US" dirty="0"/>
              <a:t>, </a:t>
            </a:r>
            <a:r>
              <a:rPr lang="en-US" dirty="0" smtClean="0"/>
              <a:t>including re-directing</a:t>
            </a:r>
            <a:r>
              <a:rPr lang="en-US" baseline="0" dirty="0" smtClean="0"/>
              <a:t> some of our current state revenue to transportation</a:t>
            </a:r>
            <a:r>
              <a:rPr lang="en-US" dirty="0" smtClean="0"/>
              <a:t>.  </a:t>
            </a:r>
            <a:r>
              <a:rPr lang="en-US" dirty="0"/>
              <a:t>So if the question is “how will it be paid for?” the answer is partly up to you.</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17</a:t>
            </a:fld>
            <a:endParaRPr lang="en-US"/>
          </a:p>
        </p:txBody>
      </p:sp>
    </p:spTree>
    <p:extLst>
      <p:ext uri="{BB962C8B-B14F-4D97-AF65-F5344CB8AC3E}">
        <p14:creationId xmlns:p14="http://schemas.microsoft.com/office/powerpoint/2010/main" val="335926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La decisión es para</a:t>
            </a:r>
            <a:r>
              <a:rPr lang="es-MX" baseline="0" noProof="0" dirty="0" smtClean="0"/>
              <a:t> nuestra democracia a decidir. Si decidimos invertir, la recompensa será substancial. Tendrás mas tiempo ahorrado fuera de las carreteras y con sus respectivas familias o amigos. Tendrás mas seguridad de llegar a tu destino predeciblemente, con seguridad, y mas rápido. Nuestra economía será fortalecida por la razón que empresas y clientes puedan confían en </a:t>
            </a:r>
            <a:r>
              <a:rPr lang="es-MX" baseline="0" noProof="0" dirty="0" err="1" smtClean="0"/>
              <a:t>accesar</a:t>
            </a:r>
            <a:r>
              <a:rPr lang="es-MX" baseline="0" noProof="0" dirty="0" smtClean="0"/>
              <a:t> sus destinos con certeza, ahorrando nuestras empresas costos adicionales que incrementar el costo de servicios. Y todos podremos contar con un mercado laboral mas saludable y estable.  </a:t>
            </a:r>
            <a:endParaRPr lang="es-MX" noProof="0" dirty="0" smtClean="0"/>
          </a:p>
          <a:p>
            <a:pPr defTabSz="458983">
              <a:defRPr/>
            </a:pPr>
            <a:endParaRPr lang="en-US" dirty="0" smtClean="0"/>
          </a:p>
          <a:p>
            <a:pPr defTabSz="458983">
              <a:defRPr/>
            </a:pPr>
            <a:r>
              <a:rPr lang="en-US" dirty="0" smtClean="0"/>
              <a:t>The </a:t>
            </a:r>
            <a:r>
              <a:rPr lang="en-US" dirty="0"/>
              <a:t>choice is largely ours to make, but if we choose to invest, the payoff will be big -- You’ll have more time for whatever you want to do, whether that’s with family, with friends, or just for you.  You can be more sure that you’ll get where you want to go, sooner and safer, and more predictably.  The economy will be stronger because businesses and customers can count on more dependable, on-time deliveries.  And we can all count on a more healthy and stable job market.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18</a:t>
            </a:fld>
            <a:endParaRPr lang="en-US"/>
          </a:p>
        </p:txBody>
      </p:sp>
    </p:spTree>
    <p:extLst>
      <p:ext uri="{BB962C8B-B14F-4D97-AF65-F5344CB8AC3E}">
        <p14:creationId xmlns:p14="http://schemas.microsoft.com/office/powerpoint/2010/main" val="179503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Hacer nada es una opción que viene con un precio</a:t>
            </a:r>
            <a:r>
              <a:rPr lang="es-MX" baseline="0" noProof="0" dirty="0" smtClean="0"/>
              <a:t> muy alto. Nuestros residentes pasaran mas tiempo atorados en trafico, con menos tiempo para las actividades que exige el mundo del siglo 21. Consumo y gasto de combustible incrementa en trafico, disminuyendo nuestro alcancé económico y afectando el aire que respiran nuestros niños. Pagaremos mas por lo que consumimos por la razón que el gasto de transportar mercancía tardara mas tiempo a nuestras empresas. Hacer nada también afecta el rendimiento de servicios de emergencia. Entonces, si, hacer nada es una opción. Pero no es una opción atractiva o inteligente para el bienestar de nuestro futuro Tejano.</a:t>
            </a:r>
            <a:endParaRPr lang="es-MX" noProof="0" dirty="0" smtClean="0"/>
          </a:p>
          <a:p>
            <a:pPr defTabSz="458983">
              <a:defRPr/>
            </a:pPr>
            <a:endParaRPr lang="en-US" dirty="0" smtClean="0"/>
          </a:p>
          <a:p>
            <a:pPr defTabSz="458983">
              <a:defRPr/>
            </a:pPr>
            <a:r>
              <a:rPr lang="en-US" dirty="0" smtClean="0"/>
              <a:t>Is </a:t>
            </a:r>
            <a:r>
              <a:rPr lang="en-US" dirty="0"/>
              <a:t>“doing nothing” an option?  Yes, but … Doing nothing means that you’ll spend more time stuck in traffic, so you’ll have less time to do what you really want to do.  Doing nothing means you’ll spend more money on wasted gas, so you’ll have less money to spend on what you really want or need. </a:t>
            </a:r>
            <a:r>
              <a:rPr lang="en-US" dirty="0" smtClean="0"/>
              <a:t>Doing </a:t>
            </a:r>
            <a:r>
              <a:rPr lang="en-US" dirty="0"/>
              <a:t>nothing means higher freight costs, so you’ll pay higher prices on just about everything that’s delivered by trucks. </a:t>
            </a:r>
            <a:r>
              <a:rPr lang="en-US" dirty="0" smtClean="0"/>
              <a:t> And doing nothing also means slower emergency response times.  </a:t>
            </a:r>
            <a:r>
              <a:rPr lang="en-US" dirty="0"/>
              <a:t>So, yes – doing nothing is, in fact, an option.  But whether it’s an appealing option is a totally different question.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19</a:t>
            </a:fld>
            <a:endParaRPr lang="en-US"/>
          </a:p>
        </p:txBody>
      </p:sp>
    </p:spTree>
    <p:extLst>
      <p:ext uri="{BB962C8B-B14F-4D97-AF65-F5344CB8AC3E}">
        <p14:creationId xmlns:p14="http://schemas.microsoft.com/office/powerpoint/2010/main" val="11745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aseline="0" noProof="0" dirty="0" smtClean="0"/>
              <a:t>En Tejas gozamos de una alta calidad en nuestras carreteras. Gracias a esta jerarquía, nuestras comunidades atraen crecimiento y desarrollo económico para mantener un nivel ejemplar en mercados laborales. Esto cobra mayores exigencias a nuestras carreteras.     </a:t>
            </a:r>
            <a:endParaRPr lang="es-MX" noProof="0" dirty="0" smtClean="0"/>
          </a:p>
          <a:p>
            <a:endParaRPr lang="en-US" dirty="0" smtClean="0"/>
          </a:p>
          <a:p>
            <a:r>
              <a:rPr lang="en-US" dirty="0" smtClean="0"/>
              <a:t>We </a:t>
            </a:r>
            <a:r>
              <a:rPr lang="en-US" dirty="0"/>
              <a:t>can justifiably take pride in how Texas has been a leader in building and maintaining good </a:t>
            </a:r>
            <a:r>
              <a:rPr lang="en-US" dirty="0" smtClean="0"/>
              <a:t>highways.  </a:t>
            </a:r>
            <a:r>
              <a:rPr lang="en-US" dirty="0"/>
              <a:t>Thanks to that leadership, we have the kind of transportation system that attracts more people to move here. We’ve also been successful in attracting businesses to move here and keep our job market strong.  That means that we have that many more people who need our </a:t>
            </a:r>
            <a:r>
              <a:rPr lang="en-US" dirty="0" smtClean="0"/>
              <a:t>highways to </a:t>
            </a:r>
            <a:r>
              <a:rPr lang="en-US" dirty="0"/>
              <a:t>do just about everything.</a:t>
            </a:r>
          </a:p>
        </p:txBody>
      </p:sp>
      <p:sp>
        <p:nvSpPr>
          <p:cNvPr id="4" name="Slide Number Placeholder 3"/>
          <p:cNvSpPr>
            <a:spLocks noGrp="1"/>
          </p:cNvSpPr>
          <p:nvPr>
            <p:ph type="sldNum" sz="quarter" idx="10"/>
          </p:nvPr>
        </p:nvSpPr>
        <p:spPr/>
        <p:txBody>
          <a:bodyPr/>
          <a:lstStyle/>
          <a:p>
            <a:fld id="{39A41060-2093-884D-9CEF-F531766FE930}" type="slidenum">
              <a:rPr lang="en-US" smtClean="0"/>
              <a:t>2</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smtClean="0"/>
              <a:t>Tenemos retos</a:t>
            </a:r>
            <a:r>
              <a:rPr lang="es-MX" baseline="0" noProof="0" dirty="0" smtClean="0"/>
              <a:t> desafiantes que afectaran a nuestro estado por muchos años. Nuestras acciones deben estar basadas en hechos y un entendimiento claro del problema. Es tu sistema de transportación. Tu tienes una parte en la formación del sistema y como pagamos por el. Es por eso que les exijo hacer tres cosas. Infórmate, involúcrate, y opina.</a:t>
            </a:r>
            <a:endParaRPr lang="es-MX" noProof="0" dirty="0" smtClean="0"/>
          </a:p>
          <a:p>
            <a:r>
              <a:rPr lang="en-US" dirty="0"/>
              <a:t> </a:t>
            </a:r>
          </a:p>
          <a:p>
            <a:r>
              <a:rPr lang="en-US" dirty="0"/>
              <a:t>We have important choices to make, and no matter which path we choose, our viewpoints and actions really should be based on facts and a clear understanding of the issues. It’s your </a:t>
            </a:r>
            <a:r>
              <a:rPr lang="en-US" dirty="0" smtClean="0"/>
              <a:t>highway system</a:t>
            </a:r>
            <a:r>
              <a:rPr lang="en-US" dirty="0"/>
              <a:t>. You have a part to play in what that system looks like and how it gets paid for, so I encourage you to do three things.  First, be better informed. Second, be more involved.  Third, voice your </a:t>
            </a:r>
            <a:r>
              <a:rPr lang="en-US" dirty="0" smtClean="0"/>
              <a:t>opinion.</a:t>
            </a: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20</a:t>
            </a:fld>
            <a:endParaRPr lang="en-US"/>
          </a:p>
        </p:txBody>
      </p:sp>
    </p:spTree>
    <p:extLst>
      <p:ext uri="{BB962C8B-B14F-4D97-AF65-F5344CB8AC3E}">
        <p14:creationId xmlns:p14="http://schemas.microsoft.com/office/powerpoint/2010/main" val="89106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Pero el crecimiento y desarrolló</a:t>
            </a:r>
            <a:r>
              <a:rPr lang="es-MX" baseline="0" noProof="0" dirty="0" smtClean="0"/>
              <a:t> económico elevan las exigencias a nuestro sistema de carreteras. Ingresos públicos para la infraestructura siguen estancando mientras incrementan estas exigencias. Esto nos esfuerza a tener que reinventar la trayectoria de nuestras decisiones sobre los métodos y cantidades de inversión dedicado a transportación. Pero por ahora vemos barriles de construcción todo a nuestro alrededor y es común que razonen, ”porque debo estar preocupado?” Debo decirte. Es porque el estado ha utilizado fondos prestados y hemos llegado a nuestro tope en cuentas de crédito. </a:t>
            </a:r>
            <a:endParaRPr lang="es-MX" noProof="0" dirty="0" smtClean="0"/>
          </a:p>
          <a:p>
            <a:pPr defTabSz="458983">
              <a:defRPr/>
            </a:pPr>
            <a:endParaRPr lang="en-US" dirty="0" smtClean="0"/>
          </a:p>
          <a:p>
            <a:pPr defTabSz="458983">
              <a:defRPr/>
            </a:pPr>
            <a:endParaRPr lang="en-US" dirty="0" smtClean="0"/>
          </a:p>
          <a:p>
            <a:pPr defTabSz="458983">
              <a:defRPr/>
            </a:pPr>
            <a:r>
              <a:rPr lang="en-US" dirty="0" smtClean="0"/>
              <a:t>But </a:t>
            </a:r>
            <a:r>
              <a:rPr lang="en-US" dirty="0"/>
              <a:t>for now, if you look around, you’ll see </a:t>
            </a:r>
            <a:r>
              <a:rPr lang="en-US" dirty="0" smtClean="0"/>
              <a:t>lots of orange </a:t>
            </a:r>
            <a:r>
              <a:rPr lang="en-US" dirty="0"/>
              <a:t>barrels … because we’re building and expanding highways right now. So based on what you see, it’s fair to ask “Why should I be worried?”  I’ll tell you why … Because </a:t>
            </a:r>
            <a:r>
              <a:rPr lang="en-US" dirty="0" smtClean="0"/>
              <a:t>the state</a:t>
            </a:r>
            <a:r>
              <a:rPr lang="en-US" baseline="0" dirty="0" smtClean="0"/>
              <a:t> has been</a:t>
            </a:r>
            <a:r>
              <a:rPr lang="en-US" dirty="0" smtClean="0"/>
              <a:t> </a:t>
            </a:r>
            <a:r>
              <a:rPr lang="en-US" dirty="0"/>
              <a:t>building </a:t>
            </a:r>
            <a:r>
              <a:rPr lang="en-US" dirty="0" smtClean="0"/>
              <a:t>highways on </a:t>
            </a:r>
            <a:r>
              <a:rPr lang="en-US" dirty="0"/>
              <a:t>borrowed money and </a:t>
            </a:r>
            <a:r>
              <a:rPr lang="en-US" dirty="0" smtClean="0"/>
              <a:t>it has reached the limit on its credit </a:t>
            </a:r>
            <a:r>
              <a:rPr lang="en-US" dirty="0"/>
              <a:t>card.  Everyone here who has taken out a car loan or a mortgage knows that once you pay off that car or that house, they end up costing a </a:t>
            </a:r>
            <a:r>
              <a:rPr lang="en-US" dirty="0" smtClean="0"/>
              <a:t>lot </a:t>
            </a:r>
            <a:r>
              <a:rPr lang="en-US" dirty="0"/>
              <a:t>more than if you had paid for them in cash.  The same is true when the state borrows money to build </a:t>
            </a:r>
            <a:r>
              <a:rPr lang="en-US" dirty="0" smtClean="0"/>
              <a:t>highways.  </a:t>
            </a:r>
            <a:r>
              <a:rPr lang="en-US" dirty="0"/>
              <a:t>You see lots of orange construction barrels today, but those barrels might just be on the path to extinction.</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3</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Estamos comprometiendo</a:t>
            </a:r>
            <a:r>
              <a:rPr lang="es-MX" baseline="0" noProof="0" dirty="0" smtClean="0"/>
              <a:t> nuestro futuro, y mas importante, nuestra calidad de vida. Requerimos un sistema de transportación seguro para </a:t>
            </a:r>
            <a:r>
              <a:rPr lang="es-MX" baseline="0" noProof="0" dirty="0" err="1" smtClean="0"/>
              <a:t>accesar</a:t>
            </a:r>
            <a:r>
              <a:rPr lang="es-MX" baseline="0" noProof="0" dirty="0" smtClean="0"/>
              <a:t> nuestros lugares de empleo, aprendizaje, recreación, consumo, y hogares. Y no simplemente llegar. Queremos un sistema </a:t>
            </a:r>
            <a:r>
              <a:rPr lang="es-MX" b="1" baseline="0" noProof="0" dirty="0" smtClean="0"/>
              <a:t>seguro </a:t>
            </a:r>
            <a:r>
              <a:rPr lang="es-MX" b="0" baseline="0" noProof="0" dirty="0" smtClean="0"/>
              <a:t>y</a:t>
            </a:r>
            <a:r>
              <a:rPr lang="es-MX" b="1" baseline="0" noProof="0" dirty="0" smtClean="0"/>
              <a:t> predecible</a:t>
            </a:r>
            <a:r>
              <a:rPr lang="es-MX" baseline="0" noProof="0" dirty="0" smtClean="0"/>
              <a:t>.  </a:t>
            </a:r>
            <a:endParaRPr lang="es-MX" noProof="0" dirty="0" smtClean="0"/>
          </a:p>
          <a:p>
            <a:pPr defTabSz="458983">
              <a:defRPr/>
            </a:pPr>
            <a:endParaRPr lang="en-US" dirty="0" smtClean="0"/>
          </a:p>
          <a:p>
            <a:pPr defTabSz="458983">
              <a:defRPr/>
            </a:pPr>
            <a:r>
              <a:rPr lang="en-US" dirty="0" smtClean="0"/>
              <a:t>There’s </a:t>
            </a:r>
            <a:r>
              <a:rPr lang="en-US" dirty="0"/>
              <a:t>a lot at stake, starting with quality of life.  We need a reliable transportation system to help us get to where we live, learn, work, play and shop. And we don’t want to just “get there” – we want to get there </a:t>
            </a:r>
            <a:r>
              <a:rPr lang="en-US" b="1" i="1" dirty="0"/>
              <a:t>safely</a:t>
            </a:r>
            <a:r>
              <a:rPr lang="en-US" dirty="0"/>
              <a:t> and </a:t>
            </a:r>
            <a:r>
              <a:rPr lang="en-US" b="1" i="1" dirty="0"/>
              <a:t>predictably</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4</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También</a:t>
            </a:r>
            <a:r>
              <a:rPr lang="es-MX" baseline="0" noProof="0" dirty="0" smtClean="0"/>
              <a:t> esta comprometido nuestro bienestar económico. Requerimos un buen sistema de carreteras no solamente para atraer nuevo comercio a Tejas, sino también para resguardar nuestras empresas y empleos actuales. Requerimos de un sistema de transportación seguro que facilite las actividades empresariales y que mantenga bajos gastos de envió.    </a:t>
            </a:r>
            <a:endParaRPr lang="es-MX" noProof="0" dirty="0" smtClean="0"/>
          </a:p>
          <a:p>
            <a:pPr defTabSz="458983">
              <a:defRPr/>
            </a:pPr>
            <a:endParaRPr lang="en-US" dirty="0" smtClean="0"/>
          </a:p>
          <a:p>
            <a:pPr defTabSz="458983">
              <a:defRPr/>
            </a:pPr>
            <a:r>
              <a:rPr lang="en-US" dirty="0" smtClean="0"/>
              <a:t>And </a:t>
            </a:r>
            <a:r>
              <a:rPr lang="en-US" dirty="0"/>
              <a:t>there’s something else very important at stake – our economy.  We need a good highway system not only to attract new businesses to Texas, but also to keep those jobs and businesses from going somewhere else. We need reliable transportation to help us do our jobs. And we need reliable transportation to keep shipping costs under control.</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5</a:t>
            </a:fld>
            <a:endParaRPr lang="en-US"/>
          </a:p>
        </p:txBody>
      </p:sp>
    </p:spTree>
    <p:extLst>
      <p:ext uri="{BB962C8B-B14F-4D97-AF65-F5344CB8AC3E}">
        <p14:creationId xmlns:p14="http://schemas.microsoft.com/office/powerpoint/2010/main" val="259895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El reto que encaramos no debe sorprender</a:t>
            </a:r>
            <a:r>
              <a:rPr lang="es-MX" baseline="0" noProof="0" dirty="0" smtClean="0"/>
              <a:t> a los que acostumbran viajar por nuestras ciudades. Trafico a llegado al punto que desaprovechamos 472 horas anuales sentados en trafico. Esto nos cuesta mas de diez billones de dólares anuales por retrasos y gastos de gasolina. Adicionalmente, estamos perdiendo mas de dos billones de dólares anuales para nuestras empresas en mover camiones de carga que incrementa el precio de lo que consume la población. </a:t>
            </a:r>
            <a:endParaRPr lang="es-MX" noProof="0" dirty="0" smtClean="0"/>
          </a:p>
          <a:p>
            <a:pPr defTabSz="458983">
              <a:defRPr/>
            </a:pPr>
            <a:r>
              <a:rPr lang="en-US" dirty="0" smtClean="0"/>
              <a:t> </a:t>
            </a:r>
          </a:p>
          <a:p>
            <a:pPr defTabSz="458983">
              <a:defRPr/>
            </a:pPr>
            <a:r>
              <a:rPr lang="en-US" dirty="0" smtClean="0"/>
              <a:t>The </a:t>
            </a:r>
            <a:r>
              <a:rPr lang="en-US" dirty="0"/>
              <a:t>challenge we face should not surprise anyone in this room who travels regularly in our state’s biggest cities. Traffic congestion in those cities has gotten so bad that we now spend 472 million hours every year sitting in traffic.  That’s costing our state more than ten billion dollars every year in wasted fuel and other delay costs.  It’s costing us more than two billion dollars in the costs of moving freight.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6</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Que se significa</a:t>
            </a:r>
            <a:r>
              <a:rPr lang="es-MX" baseline="0" noProof="0" dirty="0" smtClean="0"/>
              <a:t> para cada individuo? Bueno, cada usuario perderá mil dólares anuales y 44 horas que nunca regresaran. El equivalente a 4 horas mensuales y menos fondos disponibles para su consumo personal. Se acuerda de esos barriles naranjas? Aunque paremos de construir carreteras y los barriles desaparezcan, la población seguirá creciendo y el impacto económico será mas grave.  </a:t>
            </a:r>
            <a:endParaRPr lang="es-MX" noProof="0" dirty="0" smtClean="0"/>
          </a:p>
          <a:p>
            <a:pPr defTabSz="458983">
              <a:defRPr/>
            </a:pPr>
            <a:endParaRPr lang="en-US" dirty="0" smtClean="0"/>
          </a:p>
          <a:p>
            <a:pPr defTabSz="458983">
              <a:defRPr/>
            </a:pPr>
            <a:r>
              <a:rPr lang="en-US" dirty="0" smtClean="0"/>
              <a:t>What </a:t>
            </a:r>
            <a:r>
              <a:rPr lang="en-US" dirty="0"/>
              <a:t>does that mean to you personally?  It means about a thousand dollars out of your pocket every year, and 44 hours that you will never get back. That’s about 4 hours each month and less cash for you to spend on things other than sitting in traffic.  Remember those orange barrels? Well, even if we stop building </a:t>
            </a:r>
            <a:r>
              <a:rPr lang="en-US" dirty="0" smtClean="0"/>
              <a:t>highways and </a:t>
            </a:r>
            <a:r>
              <a:rPr lang="en-US" dirty="0"/>
              <a:t>those barrels go away, the population growth will continue, and these numbers will only get bigger.</a:t>
            </a:r>
          </a:p>
          <a:p>
            <a:pPr defTabSz="458983">
              <a:defRPr/>
            </a:pPr>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7</a:t>
            </a:fld>
            <a:endParaRPr lang="en-US"/>
          </a:p>
        </p:txBody>
      </p:sp>
    </p:spTree>
    <p:extLst>
      <p:ext uri="{BB962C8B-B14F-4D97-AF65-F5344CB8AC3E}">
        <p14:creationId xmlns:p14="http://schemas.microsoft.com/office/powerpoint/2010/main" val="26570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No solamente arriesgamos</a:t>
            </a:r>
            <a:r>
              <a:rPr lang="es-MX" baseline="0" noProof="0" dirty="0" smtClean="0"/>
              <a:t> trafico. Nuestra seguridad también es importante. Basado en datos recientes, mas de 3,000 Tejanos pierden la vida en accidentes automovilísticos cada año y casi 80,000 personas sufren lesiones graves. Mas importante, con mayor esfuerzo a nuestra infraestructura, podremos esperar mas desgaste y mas gastos para mantener las en condiciones ejemplares. Porque carreteras bien-mantenidas, son carreteras mas seguras. </a:t>
            </a:r>
            <a:endParaRPr lang="es-MX" noProof="0" dirty="0" smtClean="0"/>
          </a:p>
          <a:p>
            <a:pPr defTabSz="458983">
              <a:defRPr/>
            </a:pPr>
            <a:r>
              <a:rPr lang="en-US" dirty="0" smtClean="0"/>
              <a:t> </a:t>
            </a:r>
          </a:p>
          <a:p>
            <a:pPr defTabSz="458983">
              <a:defRPr/>
            </a:pPr>
            <a:r>
              <a:rPr lang="en-US" dirty="0" smtClean="0"/>
              <a:t>But </a:t>
            </a:r>
            <a:r>
              <a:rPr lang="en-US" dirty="0"/>
              <a:t>it’s not just about traffic jams.  It’s also about safety.  Based on the most recent count, more than three thousand Texans are killed in roadway crashes every year.  Add to that almost eighty thousand serious injuries.  Here’s the point -- The more strain we put on our transportation system, the more wear and tear we can expect. It’s very important that we keep those roads in good condition, because well-maintained roads are safer roads.</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8</a:t>
            </a:fld>
            <a:endParaRPr lang="en-US"/>
          </a:p>
        </p:txBody>
      </p:sp>
    </p:spTree>
    <p:extLst>
      <p:ext uri="{BB962C8B-B14F-4D97-AF65-F5344CB8AC3E}">
        <p14:creationId xmlns:p14="http://schemas.microsoft.com/office/powerpoint/2010/main" val="410412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983">
              <a:defRPr/>
            </a:pPr>
            <a:r>
              <a:rPr lang="es-MX" noProof="0" dirty="0" smtClean="0"/>
              <a:t>Debemos</a:t>
            </a:r>
            <a:r>
              <a:rPr lang="es-MX" baseline="0" noProof="0" dirty="0" smtClean="0"/>
              <a:t> reconocer que tenemos un problema ante mano. Mas importante, como hemos caído en este hoyo? La respuesta indica que se trata de principios económicos basados en la ley de abastecimiento y demanda. Sobre los últimos 40 años la población a crecido un 125 porciento. El numero de automóviles a triplicado y el numero de millas que han recorrido nuestros automóviles también han triplicado. Durante estas instancias, nuestra capacidad de carreteras solo ha incrementado un 19%. Simplemente, hay demasiada demanda en nuestras carreteras para abastecer con la provisión de carreteras. Otra razón porque tenemos que reformular nuestra estrategia de desarrolló. </a:t>
            </a:r>
            <a:endParaRPr lang="es-MX" noProof="0" dirty="0" smtClean="0"/>
          </a:p>
          <a:p>
            <a:pPr defTabSz="458983">
              <a:defRPr/>
            </a:pPr>
            <a:endParaRPr lang="en-US" dirty="0" smtClean="0"/>
          </a:p>
          <a:p>
            <a:pPr defTabSz="458983">
              <a:defRPr/>
            </a:pPr>
            <a:r>
              <a:rPr lang="en-US" dirty="0" smtClean="0"/>
              <a:t>So </a:t>
            </a:r>
            <a:r>
              <a:rPr lang="en-US" dirty="0"/>
              <a:t>then, hopefully we can all agree that we have a problem.  So the logical question is -- How did we get in the hole we’re in?  And the answer is -- It’s all about supply and demand.  Over the past 40 years, our population has </a:t>
            </a:r>
            <a:r>
              <a:rPr lang="en-US" b="1" i="1" dirty="0"/>
              <a:t>more than doubled</a:t>
            </a:r>
            <a:r>
              <a:rPr lang="en-US" dirty="0"/>
              <a:t> – up by 125 percent.  The number of cars and trucks on the road has </a:t>
            </a:r>
            <a:r>
              <a:rPr lang="en-US" b="1" i="1" dirty="0"/>
              <a:t>almost tripled</a:t>
            </a:r>
            <a:r>
              <a:rPr lang="en-US" dirty="0"/>
              <a:t>. And the number of miles those cars and trucks travel has </a:t>
            </a:r>
            <a:r>
              <a:rPr lang="en-US" b="1" i="1" dirty="0"/>
              <a:t>more than tripled</a:t>
            </a:r>
            <a:r>
              <a:rPr lang="en-US" dirty="0"/>
              <a:t>.  Over the same time, our roadway capacity has barely grown at all -- only 19 percent.  We just have too much demand for roadway space and not enough supply.  It’s that simple.  And it’s one more reason why it’s time to </a:t>
            </a:r>
            <a:r>
              <a:rPr lang="en-US" b="1" i="1" dirty="0"/>
              <a:t>re-think the way we’re doing things</a:t>
            </a:r>
            <a:r>
              <a:rPr lang="en-US" dirty="0"/>
              <a:t>.</a:t>
            </a:r>
          </a:p>
          <a:p>
            <a:endParaRPr lang="en-US" dirty="0"/>
          </a:p>
        </p:txBody>
      </p:sp>
      <p:sp>
        <p:nvSpPr>
          <p:cNvPr id="4" name="Slide Number Placeholder 3"/>
          <p:cNvSpPr>
            <a:spLocks noGrp="1"/>
          </p:cNvSpPr>
          <p:nvPr>
            <p:ph type="sldNum" sz="quarter" idx="10"/>
          </p:nvPr>
        </p:nvSpPr>
        <p:spPr/>
        <p:txBody>
          <a:bodyPr/>
          <a:lstStyle/>
          <a:p>
            <a:fld id="{39A41060-2093-884D-9CEF-F531766FE930}" type="slidenum">
              <a:rPr lang="en-US" smtClean="0"/>
              <a:t>9</a:t>
            </a:fld>
            <a:endParaRPr lang="en-US"/>
          </a:p>
        </p:txBody>
      </p:sp>
    </p:spTree>
    <p:extLst>
      <p:ext uri="{BB962C8B-B14F-4D97-AF65-F5344CB8AC3E}">
        <p14:creationId xmlns:p14="http://schemas.microsoft.com/office/powerpoint/2010/main" val="386157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963A730-7C7B-E447-81B8-7CD97A9547AD}"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31586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66102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699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3A730-7C7B-E447-81B8-7CD97A9547AD}"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269635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3A730-7C7B-E447-81B8-7CD97A9547AD}"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77941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3A730-7C7B-E447-81B8-7CD97A9547AD}"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5967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3A730-7C7B-E447-81B8-7CD97A9547AD}" type="datetimeFigureOut">
              <a:rPr lang="en-US" smtClean="0"/>
              <a:t>4/28/14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68130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3A730-7C7B-E447-81B8-7CD97A9547AD}" type="datetimeFigureOut">
              <a:rPr lang="en-US" smtClean="0"/>
              <a:t>4/28/14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75008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A730-7C7B-E447-81B8-7CD97A9547AD}" type="datetimeFigureOut">
              <a:rPr lang="en-US" smtClean="0"/>
              <a:t>4/28/14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60414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12651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3A730-7C7B-E447-81B8-7CD97A9547AD}"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AB27B-8FDA-5546-90E4-0226E398A6FE}" type="slidenum">
              <a:rPr lang="en-US" smtClean="0"/>
              <a:t>‹#›</a:t>
            </a:fld>
            <a:endParaRPr lang="en-US"/>
          </a:p>
        </p:txBody>
      </p:sp>
    </p:spTree>
    <p:extLst>
      <p:ext uri="{BB962C8B-B14F-4D97-AF65-F5344CB8AC3E}">
        <p14:creationId xmlns:p14="http://schemas.microsoft.com/office/powerpoint/2010/main" val="32451404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3A730-7C7B-E447-81B8-7CD97A9547AD}" type="datetimeFigureOut">
              <a:rPr lang="en-US" smtClean="0"/>
              <a:t>4/28/14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B27B-8FDA-5546-90E4-0226E398A6FE}" type="slidenum">
              <a:rPr lang="en-US" smtClean="0"/>
              <a:t>‹#›</a:t>
            </a:fld>
            <a:endParaRPr lang="en-US"/>
          </a:p>
        </p:txBody>
      </p:sp>
      <p:grpSp>
        <p:nvGrpSpPr>
          <p:cNvPr id="7" name="Group 6"/>
          <p:cNvGrpSpPr/>
          <p:nvPr userDrawn="1"/>
        </p:nvGrpSpPr>
        <p:grpSpPr>
          <a:xfrm>
            <a:off x="0" y="6643687"/>
            <a:ext cx="9144000" cy="225261"/>
            <a:chOff x="0" y="6704718"/>
            <a:chExt cx="9144000" cy="153282"/>
          </a:xfrm>
        </p:grpSpPr>
        <p:sp>
          <p:nvSpPr>
            <p:cNvPr id="8" name="Rectangle 7"/>
            <p:cNvSpPr/>
            <p:nvPr/>
          </p:nvSpPr>
          <p:spPr>
            <a:xfrm>
              <a:off x="0" y="6704718"/>
              <a:ext cx="2933962" cy="153282"/>
            </a:xfrm>
            <a:prstGeom prst="rect">
              <a:avLst/>
            </a:prstGeom>
            <a:solidFill>
              <a:srgbClr val="E503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67924" y="6704718"/>
              <a:ext cx="3276076" cy="153282"/>
            </a:xfrm>
            <a:prstGeom prst="rect">
              <a:avLst/>
            </a:prstGeom>
            <a:solidFill>
              <a:srgbClr val="18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933962" y="6704718"/>
              <a:ext cx="3276076" cy="15328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565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1" kern="1200">
          <a:solidFill>
            <a:srgbClr val="E5031B"/>
          </a:solidFill>
          <a:latin typeface="Arial"/>
          <a:ea typeface="+mj-ea"/>
          <a:cs typeface="Arial"/>
        </a:defRPr>
      </a:lvl1pPr>
    </p:titleStyle>
    <p:body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emf"/><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g"/><Relationship Id="rId5" Type="http://schemas.openxmlformats.org/officeDocument/2006/relationships/image" Target="../media/image35.png"/><Relationship Id="rId6" Type="http://schemas.openxmlformats.org/officeDocument/2006/relationships/image" Target="../media/image36.jpeg"/><Relationship Id="rId7"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emf"/><Relationship Id="rId5" Type="http://schemas.openxmlformats.org/officeDocument/2006/relationships/image" Target="../media/image20.emf"/><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15.emf"/><Relationship Id="rId7"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15.emf"/><Relationship Id="rId7" Type="http://schemas.openxmlformats.org/officeDocument/2006/relationships/image" Target="../media/image21.emf"/><Relationship Id="rId8" Type="http://schemas.openxmlformats.org/officeDocument/2006/relationships/image" Target="../media/image22.emf"/><Relationship Id="rId9" Type="http://schemas.openxmlformats.org/officeDocument/2006/relationships/image" Target="../media/image23.emf"/><Relationship Id="rId10" Type="http://schemas.openxmlformats.org/officeDocument/2006/relationships/image" Target="../media/image24.emf"/><Relationship Id="rId11"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PM logo spanish.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3614" y="1121834"/>
            <a:ext cx="7771575" cy="4117509"/>
          </a:xfrm>
          <a:prstGeom prst="rect">
            <a:avLst/>
          </a:prstGeom>
        </p:spPr>
      </p:pic>
    </p:spTree>
    <p:extLst>
      <p:ext uri="{BB962C8B-B14F-4D97-AF65-F5344CB8AC3E}">
        <p14:creationId xmlns:p14="http://schemas.microsoft.com/office/powerpoint/2010/main" val="354012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17638"/>
            <a:ext cx="9144000" cy="1312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577547"/>
            <a:ext cx="8229600" cy="1089452"/>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3500" dirty="0" smtClean="0">
                <a:latin typeface="Arial"/>
                <a:cs typeface="Arial"/>
              </a:rPr>
              <a:t>Gastos de </a:t>
            </a:r>
            <a:r>
              <a:rPr lang="es-MX" sz="3500" b="1" dirty="0" smtClean="0">
                <a:solidFill>
                  <a:srgbClr val="185EB0"/>
                </a:solidFill>
                <a:latin typeface="Arial"/>
                <a:cs typeface="Arial"/>
              </a:rPr>
              <a:t>mercancías útiles </a:t>
            </a:r>
            <a:r>
              <a:rPr lang="es-MX" sz="2800" dirty="0" smtClean="0">
                <a:latin typeface="Arial"/>
                <a:cs typeface="Arial"/>
              </a:rPr>
              <a:t>han </a:t>
            </a:r>
            <a:r>
              <a:rPr lang="es-MX" sz="3500" b="1" dirty="0" smtClean="0">
                <a:solidFill>
                  <a:srgbClr val="185EB0"/>
                </a:solidFill>
                <a:latin typeface="Arial"/>
                <a:cs typeface="Arial"/>
              </a:rPr>
              <a:t>duplicado</a:t>
            </a:r>
            <a:endParaRPr lang="es-MX" sz="3500" b="1" dirty="0">
              <a:solidFill>
                <a:srgbClr val="185EB0"/>
              </a:solidFill>
              <a:latin typeface="Arial"/>
              <a:cs typeface="Arial"/>
            </a:endParaRPr>
          </a:p>
        </p:txBody>
      </p:sp>
      <p:pic>
        <p:nvPicPr>
          <p:cNvPr id="14" name="Picture 13" descr="eggscart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2914621"/>
            <a:ext cx="1807694" cy="1520106"/>
          </a:xfrm>
          <a:prstGeom prst="rect">
            <a:avLst/>
          </a:prstGeom>
        </p:spPr>
      </p:pic>
      <p:pic>
        <p:nvPicPr>
          <p:cNvPr id="15" name="Picture 14" descr="brea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19573" y="2912739"/>
            <a:ext cx="2456593" cy="1521988"/>
          </a:xfrm>
          <a:prstGeom prst="rect">
            <a:avLst/>
          </a:prstGeom>
        </p:spPr>
      </p:pic>
      <p:pic>
        <p:nvPicPr>
          <p:cNvPr id="16" name="Picture 15" descr="coffe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4312" y="2784077"/>
            <a:ext cx="1718487" cy="2890222"/>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92799" y="4601197"/>
            <a:ext cx="2154201" cy="753970"/>
          </a:xfrm>
          <a:prstGeom prst="rect">
            <a:avLst/>
          </a:prstGeom>
        </p:spPr>
      </p:pic>
      <p:pic>
        <p:nvPicPr>
          <p:cNvPr id="5" name="Picture 4" descr="house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5501" y="4186978"/>
            <a:ext cx="1586728" cy="1362146"/>
          </a:xfrm>
          <a:prstGeom prst="rect">
            <a:avLst/>
          </a:prstGeom>
        </p:spPr>
      </p:pic>
      <p:sp>
        <p:nvSpPr>
          <p:cNvPr id="18" name="Rectangle 17"/>
          <p:cNvSpPr/>
          <p:nvPr/>
        </p:nvSpPr>
        <p:spPr>
          <a:xfrm>
            <a:off x="0" y="5674299"/>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Content Placeholder 2"/>
          <p:cNvSpPr txBox="1">
            <a:spLocks/>
          </p:cNvSpPr>
          <p:nvPr/>
        </p:nvSpPr>
        <p:spPr>
          <a:xfrm>
            <a:off x="609600" y="5834208"/>
            <a:ext cx="8229600" cy="686795"/>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MX" sz="3600" dirty="0" smtClean="0">
                <a:latin typeface="Arial"/>
                <a:cs typeface="Arial"/>
              </a:rPr>
              <a:t>    Al igual que el precio para </a:t>
            </a:r>
            <a:r>
              <a:rPr lang="es-MX" sz="3300" b="1" dirty="0" smtClean="0">
                <a:solidFill>
                  <a:srgbClr val="185EB0"/>
                </a:solidFill>
                <a:latin typeface="Arial"/>
                <a:cs typeface="Arial"/>
              </a:rPr>
              <a:t>construir carreteras</a:t>
            </a:r>
            <a:endParaRPr lang="es-MX" sz="3000" dirty="0" smtClean="0">
              <a:latin typeface="Arial"/>
              <a:cs typeface="Arial"/>
            </a:endParaRPr>
          </a:p>
          <a:p>
            <a:pPr marL="0" indent="0">
              <a:buFont typeface="Arial"/>
              <a:buNone/>
            </a:pPr>
            <a:endParaRPr lang="en-US" dirty="0"/>
          </a:p>
        </p:txBody>
      </p:sp>
      <p:sp>
        <p:nvSpPr>
          <p:cNvPr id="20" name="Title 1"/>
          <p:cNvSpPr>
            <a:spLocks noGrp="1"/>
          </p:cNvSpPr>
          <p:nvPr>
            <p:ph type="title"/>
          </p:nvPr>
        </p:nvSpPr>
        <p:spPr/>
        <p:txBody>
          <a:bodyPr>
            <a:noAutofit/>
          </a:bodyPr>
          <a:lstStyle/>
          <a:p>
            <a:r>
              <a:rPr lang="es-MX" dirty="0" smtClean="0">
                <a:solidFill>
                  <a:srgbClr val="E5031B"/>
                </a:solidFill>
              </a:rPr>
              <a:t>Como caímos en este hoyo? </a:t>
            </a:r>
            <a:endParaRPr lang="es-MX" dirty="0">
              <a:solidFill>
                <a:srgbClr val="E5031B"/>
              </a:solidFill>
            </a:endParaRPr>
          </a:p>
        </p:txBody>
      </p:sp>
    </p:spTree>
    <p:extLst>
      <p:ext uri="{BB962C8B-B14F-4D97-AF65-F5344CB8AC3E}">
        <p14:creationId xmlns:p14="http://schemas.microsoft.com/office/powerpoint/2010/main" val="136021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559072456"/>
              </p:ext>
            </p:extLst>
          </p:nvPr>
        </p:nvGraphicFramePr>
        <p:xfrm>
          <a:off x="3541933" y="2479878"/>
          <a:ext cx="5104953" cy="406475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1526496"/>
            <a:ext cx="9144000" cy="77764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Content Placeholder 2"/>
          <p:cNvSpPr>
            <a:spLocks noGrp="1"/>
          </p:cNvSpPr>
          <p:nvPr>
            <p:ph idx="1"/>
          </p:nvPr>
        </p:nvSpPr>
        <p:spPr>
          <a:xfrm>
            <a:off x="457200" y="1626806"/>
            <a:ext cx="4913086" cy="2181086"/>
          </a:xfrm>
        </p:spPr>
        <p:txBody>
          <a:bodyPr>
            <a:normAutofit fontScale="92500" lnSpcReduction="20000"/>
          </a:bodyPr>
          <a:lstStyle/>
          <a:p>
            <a:pPr marL="0" lvl="0" indent="0">
              <a:buNone/>
            </a:pPr>
            <a:r>
              <a:rPr lang="es-MX" sz="4700" b="1" dirty="0" smtClean="0">
                <a:solidFill>
                  <a:srgbClr val="185EB0"/>
                </a:solidFill>
                <a:latin typeface="Arial"/>
                <a:cs typeface="Arial"/>
              </a:rPr>
              <a:t>Financiamiento</a:t>
            </a:r>
            <a:r>
              <a:rPr lang="es-MX" dirty="0" smtClean="0">
                <a:solidFill>
                  <a:srgbClr val="185EB0"/>
                </a:solidFill>
                <a:latin typeface="Arial"/>
                <a:cs typeface="Arial"/>
              </a:rPr>
              <a:t> </a:t>
            </a:r>
            <a:br>
              <a:rPr lang="es-MX" dirty="0" smtClean="0">
                <a:solidFill>
                  <a:srgbClr val="185EB0"/>
                </a:solidFill>
                <a:latin typeface="Arial"/>
                <a:cs typeface="Arial"/>
              </a:rPr>
            </a:br>
            <a:endParaRPr lang="es-MX" sz="1600" dirty="0" smtClean="0">
              <a:solidFill>
                <a:srgbClr val="185EB0"/>
              </a:solidFill>
              <a:latin typeface="Arial"/>
              <a:cs typeface="Arial"/>
            </a:endParaRPr>
          </a:p>
          <a:p>
            <a:pPr marL="0" lvl="0" indent="0">
              <a:buNone/>
            </a:pPr>
            <a:r>
              <a:rPr lang="es-MX" dirty="0" smtClean="0">
                <a:latin typeface="Arial"/>
                <a:cs typeface="Arial"/>
              </a:rPr>
              <a:t>para nuestras carreteras esta plantado en el </a:t>
            </a:r>
            <a:r>
              <a:rPr lang="es-MX" b="1" dirty="0" smtClean="0">
                <a:solidFill>
                  <a:srgbClr val="125FAB"/>
                </a:solidFill>
                <a:latin typeface="Arial"/>
                <a:cs typeface="Arial"/>
              </a:rPr>
              <a:t>siglo pasado </a:t>
            </a:r>
          </a:p>
          <a:p>
            <a:pPr marL="0" indent="0">
              <a:buNone/>
            </a:pPr>
            <a:endParaRPr lang="en-US" dirty="0"/>
          </a:p>
        </p:txBody>
      </p:sp>
      <p:sp>
        <p:nvSpPr>
          <p:cNvPr id="7" name="Rectangle 6"/>
          <p:cNvSpPr/>
          <p:nvPr/>
        </p:nvSpPr>
        <p:spPr>
          <a:xfrm>
            <a:off x="3740207" y="4198240"/>
            <a:ext cx="2254250" cy="646331"/>
          </a:xfrm>
          <a:prstGeom prst="rect">
            <a:avLst/>
          </a:prstGeom>
        </p:spPr>
        <p:txBody>
          <a:bodyPr wrap="square">
            <a:spAutoFit/>
          </a:bodyPr>
          <a:lstStyle/>
          <a:p>
            <a:pPr lvl="0" algn="ctr"/>
            <a:r>
              <a:rPr lang="en-US" sz="3600" b="1" dirty="0" smtClean="0">
                <a:solidFill>
                  <a:srgbClr val="FF0000"/>
                </a:solidFill>
                <a:latin typeface="Arial"/>
                <a:cs typeface="Arial"/>
              </a:rPr>
              <a:t>$1.10</a:t>
            </a:r>
            <a:endParaRPr lang="en-US" sz="2400" dirty="0">
              <a:solidFill>
                <a:srgbClr val="FF0000"/>
              </a:solidFill>
              <a:latin typeface="Arial"/>
              <a:cs typeface="Arial"/>
            </a:endParaRPr>
          </a:p>
        </p:txBody>
      </p:sp>
      <p:sp>
        <p:nvSpPr>
          <p:cNvPr id="9" name="Rectangle 8"/>
          <p:cNvSpPr/>
          <p:nvPr/>
        </p:nvSpPr>
        <p:spPr>
          <a:xfrm>
            <a:off x="6318611" y="2304144"/>
            <a:ext cx="1800680" cy="642636"/>
          </a:xfrm>
          <a:prstGeom prst="rect">
            <a:avLst/>
          </a:prstGeom>
        </p:spPr>
        <p:txBody>
          <a:bodyPr wrap="square">
            <a:spAutoFit/>
          </a:bodyPr>
          <a:lstStyle/>
          <a:p>
            <a:pPr lvl="0" algn="ctr"/>
            <a:r>
              <a:rPr lang="en-US" sz="3600" b="1" dirty="0" smtClean="0">
                <a:solidFill>
                  <a:srgbClr val="FF0000"/>
                </a:solidFill>
                <a:latin typeface="Arial"/>
                <a:cs typeface="Arial"/>
              </a:rPr>
              <a:t>$3.08</a:t>
            </a:r>
            <a:endParaRPr lang="en-US" sz="2400" dirty="0">
              <a:solidFill>
                <a:srgbClr val="FF0000"/>
              </a:solidFill>
              <a:latin typeface="Arial"/>
              <a:cs typeface="Arial"/>
            </a:endParaRPr>
          </a:p>
        </p:txBody>
      </p:sp>
      <p:sp>
        <p:nvSpPr>
          <p:cNvPr id="12" name="Rectangle 11"/>
          <p:cNvSpPr/>
          <p:nvPr/>
        </p:nvSpPr>
        <p:spPr>
          <a:xfrm>
            <a:off x="268014" y="5015467"/>
            <a:ext cx="3273919" cy="461665"/>
          </a:xfrm>
          <a:prstGeom prst="rect">
            <a:avLst/>
          </a:prstGeom>
        </p:spPr>
        <p:txBody>
          <a:bodyPr wrap="square">
            <a:spAutoFit/>
          </a:bodyPr>
          <a:lstStyle/>
          <a:p>
            <a:pPr lvl="0" algn="r"/>
            <a:r>
              <a:rPr lang="es-MX" sz="2400" b="1" dirty="0" smtClean="0">
                <a:solidFill>
                  <a:srgbClr val="FF0000"/>
                </a:solidFill>
                <a:latin typeface="Arial"/>
                <a:cs typeface="Arial"/>
              </a:rPr>
              <a:t>Galón de Gasolina </a:t>
            </a:r>
            <a:endParaRPr lang="es-MX" sz="2400" b="1" dirty="0">
              <a:solidFill>
                <a:srgbClr val="FF0000"/>
              </a:solidFill>
              <a:latin typeface="Arial"/>
              <a:cs typeface="Arial"/>
            </a:endParaRPr>
          </a:p>
        </p:txBody>
      </p:sp>
      <p:sp>
        <p:nvSpPr>
          <p:cNvPr id="16" name="Rectangle 15"/>
          <p:cNvSpPr/>
          <p:nvPr/>
        </p:nvSpPr>
        <p:spPr>
          <a:xfrm>
            <a:off x="-72572" y="5477132"/>
            <a:ext cx="3614505" cy="461665"/>
          </a:xfrm>
          <a:prstGeom prst="rect">
            <a:avLst/>
          </a:prstGeom>
          <a:noFill/>
        </p:spPr>
        <p:txBody>
          <a:bodyPr wrap="square">
            <a:spAutoFit/>
          </a:bodyPr>
          <a:lstStyle/>
          <a:p>
            <a:pPr lvl="0" algn="r"/>
            <a:r>
              <a:rPr lang="es-MX" sz="2400" b="1" dirty="0" smtClean="0">
                <a:solidFill>
                  <a:srgbClr val="185EB0"/>
                </a:solidFill>
                <a:latin typeface="Arial"/>
                <a:cs typeface="Arial"/>
              </a:rPr>
              <a:t>Porción de Impuesto</a:t>
            </a:r>
            <a:endParaRPr lang="es-MX" sz="2400" b="1" dirty="0">
              <a:solidFill>
                <a:srgbClr val="185EB0"/>
              </a:solidFill>
              <a:latin typeface="Arial"/>
              <a:cs typeface="Arial"/>
            </a:endParaRPr>
          </a:p>
        </p:txBody>
      </p:sp>
      <p:cxnSp>
        <p:nvCxnSpPr>
          <p:cNvPr id="19" name="Straight Connector 18"/>
          <p:cNvCxnSpPr/>
          <p:nvPr/>
        </p:nvCxnSpPr>
        <p:spPr>
          <a:xfrm>
            <a:off x="4191000" y="5625496"/>
            <a:ext cx="3855719" cy="0"/>
          </a:xfrm>
          <a:prstGeom prst="line">
            <a:avLst/>
          </a:prstGeom>
          <a:ln w="19050" cmpd="sng">
            <a:solidFill>
              <a:schemeClr val="tx1">
                <a:lumMod val="50000"/>
                <a:lumOff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994207" y="5871065"/>
            <a:ext cx="4438593" cy="33866"/>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24866" y="5849329"/>
            <a:ext cx="4563534" cy="707886"/>
          </a:xfrm>
          <a:prstGeom prst="rect">
            <a:avLst/>
          </a:prstGeom>
          <a:noFill/>
        </p:spPr>
        <p:txBody>
          <a:bodyPr wrap="square" rtlCol="0">
            <a:spAutoFit/>
          </a:bodyPr>
          <a:lstStyle/>
          <a:p>
            <a:r>
              <a:rPr lang="en-US" sz="4000" b="1" dirty="0" smtClean="0">
                <a:solidFill>
                  <a:schemeClr val="tx1">
                    <a:lumMod val="50000"/>
                    <a:lumOff val="50000"/>
                  </a:schemeClr>
                </a:solidFill>
                <a:latin typeface="Arial"/>
                <a:cs typeface="Arial"/>
              </a:rPr>
              <a:t>1991			 2014</a:t>
            </a:r>
            <a:endParaRPr lang="en-US" sz="4000" b="1" dirty="0">
              <a:solidFill>
                <a:schemeClr val="tx1">
                  <a:lumMod val="50000"/>
                  <a:lumOff val="50000"/>
                </a:schemeClr>
              </a:solidFill>
              <a:latin typeface="Arial"/>
              <a:cs typeface="Arial"/>
            </a:endParaRPr>
          </a:p>
        </p:txBody>
      </p:sp>
      <p:sp>
        <p:nvSpPr>
          <p:cNvPr id="14" name="Title 1"/>
          <p:cNvSpPr>
            <a:spLocks noGrp="1"/>
          </p:cNvSpPr>
          <p:nvPr>
            <p:ph type="title"/>
          </p:nvPr>
        </p:nvSpPr>
        <p:spPr/>
        <p:txBody>
          <a:bodyPr>
            <a:noAutofit/>
          </a:bodyPr>
          <a:lstStyle/>
          <a:p>
            <a:r>
              <a:rPr lang="es-MX" dirty="0" smtClean="0">
                <a:solidFill>
                  <a:srgbClr val="E5031B"/>
                </a:solidFill>
              </a:rPr>
              <a:t>Como caímos en este hoyo? </a:t>
            </a:r>
            <a:endParaRPr lang="es-MX" dirty="0">
              <a:solidFill>
                <a:srgbClr val="E5031B"/>
              </a:solidFill>
            </a:endParaRPr>
          </a:p>
        </p:txBody>
      </p:sp>
    </p:spTree>
    <p:extLst>
      <p:ext uri="{BB962C8B-B14F-4D97-AF65-F5344CB8AC3E}">
        <p14:creationId xmlns:p14="http://schemas.microsoft.com/office/powerpoint/2010/main" val="176464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s-MX" dirty="0" smtClean="0"/>
              <a:t>Prestamos han llegado al tope</a:t>
            </a:r>
            <a:endParaRPr lang="es-MX" dirty="0"/>
          </a:p>
        </p:txBody>
      </p:sp>
      <p:sp>
        <p:nvSpPr>
          <p:cNvPr id="11" name="Rectangle 10"/>
          <p:cNvSpPr/>
          <p:nvPr/>
        </p:nvSpPr>
        <p:spPr>
          <a:xfrm>
            <a:off x="0" y="1453924"/>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457200" y="1417638"/>
            <a:ext cx="8229600" cy="970917"/>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MX" sz="2800" b="1" dirty="0" smtClean="0">
                <a:solidFill>
                  <a:srgbClr val="185EB0"/>
                </a:solidFill>
              </a:rPr>
              <a:t>$17 billones </a:t>
            </a:r>
            <a:r>
              <a:rPr lang="es-MX" sz="2400" dirty="0" smtClean="0"/>
              <a:t>en deuda con bonos afianzados para la construcción de carreteras </a:t>
            </a:r>
            <a:endParaRPr lang="es-MX" sz="2000" dirty="0"/>
          </a:p>
        </p:txBody>
      </p:sp>
      <p:pic>
        <p:nvPicPr>
          <p:cNvPr id="2" name="Picture 1" descr="CreditCar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406423"/>
            <a:ext cx="9144000" cy="4303409"/>
          </a:xfrm>
          <a:prstGeom prst="rect">
            <a:avLst/>
          </a:prstGeom>
        </p:spPr>
      </p:pic>
    </p:spTree>
    <p:extLst>
      <p:ext uri="{BB962C8B-B14F-4D97-AF65-F5344CB8AC3E}">
        <p14:creationId xmlns:p14="http://schemas.microsoft.com/office/powerpoint/2010/main" val="238722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a:off x="626945" y="2642024"/>
            <a:ext cx="2064256" cy="3633772"/>
          </a:xfrm>
          <a:prstGeom prst="upArrow">
            <a:avLst/>
          </a:prstGeom>
          <a:solidFill>
            <a:srgbClr val="185E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91573" y="4135031"/>
            <a:ext cx="3126138" cy="1046901"/>
          </a:xfrm>
          <a:noFill/>
          <a:ln>
            <a:noFill/>
          </a:ln>
        </p:spPr>
        <p:txBody>
          <a:bodyPr>
            <a:normAutofit/>
          </a:bodyPr>
          <a:lstStyle/>
          <a:p>
            <a:pPr>
              <a:lnSpc>
                <a:spcPct val="80000"/>
              </a:lnSpc>
            </a:pPr>
            <a:r>
              <a:rPr lang="es-MX" sz="3000" dirty="0" smtClean="0">
                <a:solidFill>
                  <a:schemeClr val="bg1"/>
                </a:solidFill>
              </a:rPr>
              <a:t>Gastos de Construcción</a:t>
            </a:r>
            <a:endParaRPr lang="es-MX" sz="3000" dirty="0">
              <a:solidFill>
                <a:schemeClr val="bg1"/>
              </a:solidFill>
            </a:endParaRPr>
          </a:p>
        </p:txBody>
      </p:sp>
      <p:sp>
        <p:nvSpPr>
          <p:cNvPr id="4" name="Rectangle 3"/>
          <p:cNvSpPr/>
          <p:nvPr/>
        </p:nvSpPr>
        <p:spPr>
          <a:xfrm>
            <a:off x="4755457" y="4706136"/>
            <a:ext cx="4388543" cy="1938992"/>
          </a:xfrm>
          <a:prstGeom prst="rect">
            <a:avLst/>
          </a:prstGeom>
        </p:spPr>
        <p:txBody>
          <a:bodyPr wrap="square">
            <a:spAutoFit/>
          </a:bodyPr>
          <a:lstStyle/>
          <a:p>
            <a:pPr lvl="0"/>
            <a:r>
              <a:rPr lang="es-MX" sz="2400" dirty="0" smtClean="0">
                <a:solidFill>
                  <a:schemeClr val="tx1">
                    <a:lumMod val="50000"/>
                    <a:lumOff val="50000"/>
                  </a:schemeClr>
                </a:solidFill>
                <a:latin typeface="Arial"/>
                <a:cs typeface="Arial"/>
              </a:rPr>
              <a:t>En el futuro habrá  </a:t>
            </a:r>
          </a:p>
          <a:p>
            <a:pPr lvl="0"/>
            <a:r>
              <a:rPr lang="es-MX" sz="2400" b="1" dirty="0" smtClean="0">
                <a:solidFill>
                  <a:srgbClr val="185EB0"/>
                </a:solidFill>
                <a:latin typeface="Arial"/>
                <a:cs typeface="Arial"/>
              </a:rPr>
              <a:t>menos fondos </a:t>
            </a:r>
            <a:r>
              <a:rPr lang="es-MX" sz="2400" dirty="0" smtClean="0">
                <a:solidFill>
                  <a:schemeClr val="tx1">
                    <a:lumMod val="50000"/>
                    <a:lumOff val="50000"/>
                  </a:schemeClr>
                </a:solidFill>
                <a:latin typeface="Arial"/>
                <a:cs typeface="Arial"/>
              </a:rPr>
              <a:t>con la integración de automóviles mas eficientes que consumen menos combustible</a:t>
            </a:r>
            <a:endParaRPr lang="es-MX" sz="2400" dirty="0">
              <a:solidFill>
                <a:schemeClr val="tx1">
                  <a:lumMod val="50000"/>
                  <a:lumOff val="50000"/>
                </a:schemeClr>
              </a:solidFill>
              <a:latin typeface="Arial"/>
              <a:cs typeface="Arial"/>
            </a:endParaRPr>
          </a:p>
        </p:txBody>
      </p:sp>
      <p:sp>
        <p:nvSpPr>
          <p:cNvPr id="7" name="Up Arrow 6"/>
          <p:cNvSpPr/>
          <p:nvPr/>
        </p:nvSpPr>
        <p:spPr>
          <a:xfrm rot="10800000">
            <a:off x="2691201" y="2642023"/>
            <a:ext cx="2064256" cy="3633772"/>
          </a:xfrm>
          <a:prstGeom prst="upArrow">
            <a:avLst/>
          </a:prstGeom>
          <a:solidFill>
            <a:srgbClr val="E503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rot="16200000">
            <a:off x="2929286" y="3035778"/>
            <a:ext cx="1551408" cy="1046901"/>
          </a:xfrm>
          <a:prstGeom prst="rect">
            <a:avLst/>
          </a:prstGeom>
        </p:spPr>
        <p:txBody>
          <a:bodyPr vert="horz" lIns="91440" tIns="45720" rIns="91440" bIns="45720" rtlCol="0" anchor="ctr">
            <a:normAutofit fontScale="90000"/>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pPr algn="r"/>
            <a:r>
              <a:rPr lang="es-MX" sz="3000" dirty="0" smtClean="0">
                <a:solidFill>
                  <a:schemeClr val="bg1"/>
                </a:solidFill>
              </a:rPr>
              <a:t>Valor de Compra</a:t>
            </a:r>
            <a:endParaRPr lang="es-MX" sz="3000" dirty="0">
              <a:solidFill>
                <a:schemeClr val="bg1"/>
              </a:solidFill>
            </a:endParaRPr>
          </a:p>
        </p:txBody>
      </p:sp>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s-MX" dirty="0" smtClean="0"/>
              <a:t>Cual es el significado</a:t>
            </a:r>
            <a:r>
              <a:rPr lang="en-US" dirty="0" smtClean="0"/>
              <a:t>?</a:t>
            </a:r>
            <a:endParaRPr lang="en-US" dirty="0"/>
          </a:p>
        </p:txBody>
      </p:sp>
      <p:sp>
        <p:nvSpPr>
          <p:cNvPr id="11" name="Rectangle 10"/>
          <p:cNvSpPr/>
          <p:nvPr/>
        </p:nvSpPr>
        <p:spPr>
          <a:xfrm>
            <a:off x="0" y="141763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3" name="Content Placeholder 2"/>
          <p:cNvSpPr txBox="1">
            <a:spLocks/>
          </p:cNvSpPr>
          <p:nvPr/>
        </p:nvSpPr>
        <p:spPr>
          <a:xfrm>
            <a:off x="609600" y="1641048"/>
            <a:ext cx="8229600" cy="686795"/>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rgbClr val="185EB0"/>
              </a:buClr>
              <a:buFont typeface="Arial"/>
              <a:buChar char="•"/>
              <a:defRPr sz="3200" kern="1200">
                <a:solidFill>
                  <a:schemeClr val="bg1">
                    <a:lumMod val="50000"/>
                  </a:schemeClr>
                </a:solidFill>
                <a:latin typeface="+mn-lt"/>
                <a:ea typeface="+mn-ea"/>
                <a:cs typeface="+mn-cs"/>
              </a:defRPr>
            </a:lvl1pPr>
            <a:lvl2pPr marL="742950" indent="-285750" algn="l" defTabSz="457200" rtl="0" eaLnBrk="1" latinLnBrk="0" hangingPunct="1">
              <a:lnSpc>
                <a:spcPct val="100000"/>
              </a:lnSpc>
              <a:spcBef>
                <a:spcPts val="768"/>
              </a:spcBef>
              <a:buClr>
                <a:srgbClr val="185EB0"/>
              </a:buClr>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lnSpc>
                <a:spcPct val="100000"/>
              </a:lnSpc>
              <a:spcBef>
                <a:spcPts val="768"/>
              </a:spcBef>
              <a:buClr>
                <a:srgbClr val="185EB0"/>
              </a:buClr>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lnSpc>
                <a:spcPct val="100000"/>
              </a:lnSpc>
              <a:spcBef>
                <a:spcPts val="768"/>
              </a:spcBef>
              <a:buClr>
                <a:srgbClr val="185EB0"/>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MX" sz="3300" b="1" dirty="0" smtClean="0">
                <a:solidFill>
                  <a:srgbClr val="185EB0"/>
                </a:solidFill>
                <a:latin typeface="Arial"/>
                <a:cs typeface="Arial"/>
              </a:rPr>
              <a:t>Todo</a:t>
            </a:r>
            <a:r>
              <a:rPr lang="es-MX" dirty="0" smtClean="0">
                <a:solidFill>
                  <a:srgbClr val="185EB0"/>
                </a:solidFill>
                <a:latin typeface="Arial"/>
                <a:cs typeface="Arial"/>
              </a:rPr>
              <a:t> </a:t>
            </a:r>
            <a:r>
              <a:rPr lang="es-MX" sz="3000" dirty="0" smtClean="0">
                <a:latin typeface="Arial"/>
                <a:cs typeface="Arial"/>
              </a:rPr>
              <a:t>cuesta mas hora en día </a:t>
            </a:r>
          </a:p>
          <a:p>
            <a:pPr marL="0" indent="0">
              <a:buFont typeface="Arial"/>
              <a:buNone/>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4941" y="2946400"/>
            <a:ext cx="3815878" cy="1592453"/>
          </a:xfrm>
          <a:prstGeom prst="rect">
            <a:avLst/>
          </a:prstGeom>
        </p:spPr>
      </p:pic>
    </p:spTree>
    <p:extLst>
      <p:ext uri="{BB962C8B-B14F-4D97-AF65-F5344CB8AC3E}">
        <p14:creationId xmlns:p14="http://schemas.microsoft.com/office/powerpoint/2010/main" val="19138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6" name="Title 1"/>
          <p:cNvSpPr>
            <a:spLocks noGrp="1"/>
          </p:cNvSpPr>
          <p:nvPr>
            <p:ph type="title"/>
          </p:nvPr>
        </p:nvSpPr>
        <p:spPr>
          <a:xfrm>
            <a:off x="570783" y="218167"/>
            <a:ext cx="5162359" cy="1143000"/>
          </a:xfrm>
        </p:spPr>
        <p:txBody>
          <a:bodyPr>
            <a:normAutofit/>
          </a:bodyPr>
          <a:lstStyle/>
          <a:p>
            <a:r>
              <a:rPr lang="es-MX" dirty="0" smtClean="0">
                <a:solidFill>
                  <a:srgbClr val="E5031B"/>
                </a:solidFill>
              </a:rPr>
              <a:t>Que se significa</a:t>
            </a:r>
            <a:endParaRPr lang="es-MX" dirty="0">
              <a:solidFill>
                <a:srgbClr val="E5031B"/>
              </a:solidFill>
            </a:endParaRPr>
          </a:p>
        </p:txBody>
      </p:sp>
      <p:sp>
        <p:nvSpPr>
          <p:cNvPr id="7" name="Rectangle 6"/>
          <p:cNvSpPr/>
          <p:nvPr/>
        </p:nvSpPr>
        <p:spPr>
          <a:xfrm>
            <a:off x="1227669" y="920205"/>
            <a:ext cx="7511139" cy="1200329"/>
          </a:xfrm>
          <a:prstGeom prst="rect">
            <a:avLst/>
          </a:prstGeom>
        </p:spPr>
        <p:txBody>
          <a:bodyPr wrap="square">
            <a:spAutoFit/>
          </a:bodyPr>
          <a:lstStyle/>
          <a:p>
            <a:r>
              <a:rPr lang="es-MX" sz="7200" b="1" dirty="0" smtClean="0">
                <a:solidFill>
                  <a:srgbClr val="E5031B"/>
                </a:solidFill>
                <a:latin typeface="Arial"/>
                <a:cs typeface="Arial"/>
              </a:rPr>
              <a:t>para mi?</a:t>
            </a:r>
            <a:endParaRPr lang="es-MX" sz="7200" b="1" dirty="0">
              <a:solidFill>
                <a:srgbClr val="E5031B"/>
              </a:solidFill>
              <a:latin typeface="Arial"/>
              <a:cs typeface="Arial"/>
            </a:endParaRPr>
          </a:p>
        </p:txBody>
      </p:sp>
      <p:sp>
        <p:nvSpPr>
          <p:cNvPr id="9" name="Rectangle 8"/>
          <p:cNvSpPr/>
          <p:nvPr/>
        </p:nvSpPr>
        <p:spPr>
          <a:xfrm>
            <a:off x="3641834" y="3173645"/>
            <a:ext cx="2963918" cy="1384995"/>
          </a:xfrm>
          <a:prstGeom prst="rect">
            <a:avLst/>
          </a:prstGeom>
        </p:spPr>
        <p:txBody>
          <a:bodyPr wrap="square">
            <a:spAutoFit/>
          </a:bodyPr>
          <a:lstStyle/>
          <a:p>
            <a:pPr lvl="0" algn="ctr"/>
            <a:r>
              <a:rPr lang="en-US" sz="3600" b="1" dirty="0" smtClean="0">
                <a:solidFill>
                  <a:srgbClr val="185EB0"/>
                </a:solidFill>
                <a:latin typeface="Arial"/>
                <a:cs typeface="Arial"/>
              </a:rPr>
              <a:t>$128</a:t>
            </a:r>
            <a:r>
              <a:rPr lang="en-US" sz="2400" dirty="0" smtClean="0">
                <a:solidFill>
                  <a:schemeClr val="tx1">
                    <a:lumMod val="50000"/>
                    <a:lumOff val="50000"/>
                  </a:schemeClr>
                </a:solidFill>
                <a:latin typeface="Arial"/>
                <a:cs typeface="Arial"/>
              </a:rPr>
              <a:t>/</a:t>
            </a:r>
            <a:r>
              <a:rPr lang="es-MX" sz="2400" dirty="0" smtClean="0">
                <a:solidFill>
                  <a:schemeClr val="tx1">
                    <a:lumMod val="50000"/>
                    <a:lumOff val="50000"/>
                  </a:schemeClr>
                </a:solidFill>
                <a:latin typeface="Arial"/>
                <a:cs typeface="Arial"/>
              </a:rPr>
              <a:t>mensuales</a:t>
            </a:r>
          </a:p>
          <a:p>
            <a:pPr lvl="0" algn="ctr"/>
            <a:r>
              <a:rPr lang="es-MX" sz="2400" dirty="0" smtClean="0">
                <a:solidFill>
                  <a:schemeClr val="tx1">
                    <a:lumMod val="50000"/>
                    <a:lumOff val="50000"/>
                  </a:schemeClr>
                </a:solidFill>
                <a:latin typeface="Arial"/>
                <a:cs typeface="Arial"/>
              </a:rPr>
              <a:t>en internet, teléfono, y cable</a:t>
            </a:r>
            <a:endParaRPr lang="es-MX" sz="2400" dirty="0">
              <a:solidFill>
                <a:schemeClr val="tx1">
                  <a:lumMod val="50000"/>
                  <a:lumOff val="50000"/>
                </a:schemeClr>
              </a:solidFill>
              <a:latin typeface="Arial"/>
              <a:cs typeface="Arial"/>
            </a:endParaRPr>
          </a:p>
        </p:txBody>
      </p:sp>
      <p:sp>
        <p:nvSpPr>
          <p:cNvPr id="10" name="Rectangle 9"/>
          <p:cNvSpPr/>
          <p:nvPr/>
        </p:nvSpPr>
        <p:spPr>
          <a:xfrm>
            <a:off x="268074" y="3028589"/>
            <a:ext cx="3062515" cy="2262158"/>
          </a:xfrm>
          <a:prstGeom prst="rect">
            <a:avLst/>
          </a:prstGeom>
        </p:spPr>
        <p:txBody>
          <a:bodyPr wrap="square">
            <a:spAutoFit/>
          </a:bodyPr>
          <a:lstStyle/>
          <a:p>
            <a:pPr algn="ctr"/>
            <a:r>
              <a:rPr lang="en-US" sz="4500" b="1" dirty="0" smtClean="0">
                <a:solidFill>
                  <a:srgbClr val="E5031B"/>
                </a:solidFill>
                <a:latin typeface="Arial"/>
                <a:cs typeface="Arial"/>
              </a:rPr>
              <a:t>$22</a:t>
            </a:r>
            <a:r>
              <a:rPr lang="es-MX" sz="2400" dirty="0" smtClean="0">
                <a:solidFill>
                  <a:schemeClr val="tx1">
                    <a:lumMod val="50000"/>
                    <a:lumOff val="50000"/>
                  </a:schemeClr>
                </a:solidFill>
                <a:latin typeface="Arial"/>
                <a:cs typeface="Arial"/>
              </a:rPr>
              <a:t>/mensuales en impuestos estatal/federal de combustible y vehículo</a:t>
            </a:r>
            <a:endParaRPr lang="es-MX" sz="2400" dirty="0">
              <a:solidFill>
                <a:schemeClr val="tx1">
                  <a:lumMod val="50000"/>
                  <a:lumOff val="50000"/>
                </a:schemeClr>
              </a:solidFill>
              <a:latin typeface="Arial"/>
              <a:cs typeface="Arial"/>
            </a:endParaRPr>
          </a:p>
        </p:txBody>
      </p:sp>
      <p:cxnSp>
        <p:nvCxnSpPr>
          <p:cNvPr id="11" name="Straight Connector 10"/>
          <p:cNvCxnSpPr/>
          <p:nvPr/>
        </p:nvCxnSpPr>
        <p:spPr>
          <a:xfrm>
            <a:off x="3519715" y="3186346"/>
            <a:ext cx="0" cy="277018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5" name="Picture 24" descr="GAS-Pump-w-spik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5290" y="5150955"/>
            <a:ext cx="862840" cy="1178638"/>
          </a:xfrm>
          <a:prstGeom prst="rect">
            <a:avLst/>
          </a:prstGeom>
        </p:spPr>
      </p:pic>
      <p:pic>
        <p:nvPicPr>
          <p:cNvPr id="35" name="Picture 34" descr="registrati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9332" y="5328500"/>
            <a:ext cx="1230526" cy="768190"/>
          </a:xfrm>
          <a:prstGeom prst="rect">
            <a:avLst/>
          </a:prstGeom>
        </p:spPr>
      </p:pic>
      <p:pic>
        <p:nvPicPr>
          <p:cNvPr id="2" name="Picture 1" descr="dollar symbol.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5715" y="52248"/>
            <a:ext cx="2068286" cy="2068286"/>
          </a:xfrm>
          <a:prstGeom prst="rect">
            <a:avLst/>
          </a:prstGeom>
        </p:spPr>
      </p:pic>
      <p:sp>
        <p:nvSpPr>
          <p:cNvPr id="15" name="Rectangle 14"/>
          <p:cNvSpPr/>
          <p:nvPr/>
        </p:nvSpPr>
        <p:spPr>
          <a:xfrm>
            <a:off x="6623018" y="3186346"/>
            <a:ext cx="2538248" cy="1015663"/>
          </a:xfrm>
          <a:prstGeom prst="rect">
            <a:avLst/>
          </a:prstGeom>
        </p:spPr>
        <p:txBody>
          <a:bodyPr wrap="square">
            <a:spAutoFit/>
          </a:bodyPr>
          <a:lstStyle/>
          <a:p>
            <a:pPr lvl="0" algn="ctr"/>
            <a:r>
              <a:rPr lang="en-US" sz="3600" b="1" dirty="0" smtClean="0">
                <a:solidFill>
                  <a:srgbClr val="185EB0"/>
                </a:solidFill>
                <a:latin typeface="Arial"/>
                <a:cs typeface="Arial"/>
              </a:rPr>
              <a:t>$139</a:t>
            </a:r>
            <a:r>
              <a:rPr lang="en-US" sz="2400" dirty="0" smtClean="0">
                <a:solidFill>
                  <a:schemeClr val="tx1">
                    <a:lumMod val="50000"/>
                    <a:lumOff val="50000"/>
                  </a:schemeClr>
                </a:solidFill>
                <a:latin typeface="Arial"/>
                <a:cs typeface="Arial"/>
              </a:rPr>
              <a:t>/</a:t>
            </a:r>
            <a:r>
              <a:rPr lang="es-MX" sz="2400" dirty="0" smtClean="0">
                <a:solidFill>
                  <a:schemeClr val="tx1">
                    <a:lumMod val="50000"/>
                    <a:lumOff val="50000"/>
                  </a:schemeClr>
                </a:solidFill>
                <a:latin typeface="Arial"/>
                <a:cs typeface="Arial"/>
              </a:rPr>
              <a:t>mensual</a:t>
            </a:r>
          </a:p>
          <a:p>
            <a:pPr lvl="0" algn="ctr"/>
            <a:r>
              <a:rPr lang="es-MX" sz="2400" dirty="0" smtClean="0">
                <a:solidFill>
                  <a:schemeClr val="tx1">
                    <a:lumMod val="50000"/>
                    <a:lumOff val="50000"/>
                  </a:schemeClr>
                </a:solidFill>
                <a:latin typeface="Arial"/>
                <a:cs typeface="Arial"/>
              </a:rPr>
              <a:t>en celular </a:t>
            </a:r>
            <a:endParaRPr lang="es-MX" sz="2400" dirty="0">
              <a:solidFill>
                <a:schemeClr val="tx1">
                  <a:lumMod val="50000"/>
                  <a:lumOff val="50000"/>
                </a:schemeClr>
              </a:solidFill>
              <a:latin typeface="Arial"/>
              <a:cs typeface="Arial"/>
            </a:endParaRPr>
          </a:p>
        </p:txBody>
      </p:sp>
      <p:sp>
        <p:nvSpPr>
          <p:cNvPr id="5" name="Rectangle 4"/>
          <p:cNvSpPr/>
          <p:nvPr/>
        </p:nvSpPr>
        <p:spPr>
          <a:xfrm>
            <a:off x="509428" y="2226819"/>
            <a:ext cx="5958682" cy="584775"/>
          </a:xfrm>
          <a:prstGeom prst="rect">
            <a:avLst/>
          </a:prstGeom>
        </p:spPr>
        <p:txBody>
          <a:bodyPr wrap="none">
            <a:spAutoFit/>
          </a:bodyPr>
          <a:lstStyle/>
          <a:p>
            <a:r>
              <a:rPr lang="es-MX" sz="3200" dirty="0" smtClean="0">
                <a:solidFill>
                  <a:schemeClr val="tx1">
                    <a:lumMod val="50000"/>
                    <a:lumOff val="50000"/>
                  </a:schemeClr>
                </a:solidFill>
                <a:latin typeface="Arial"/>
                <a:cs typeface="Arial"/>
              </a:rPr>
              <a:t>Por promedio, un Tejano </a:t>
            </a:r>
            <a:r>
              <a:rPr lang="es-MX" sz="3200" b="1" dirty="0" smtClean="0">
                <a:solidFill>
                  <a:srgbClr val="185EB0"/>
                </a:solidFill>
                <a:latin typeface="Arial"/>
                <a:cs typeface="Arial"/>
              </a:rPr>
              <a:t>paga</a:t>
            </a:r>
            <a:r>
              <a:rPr lang="en-US" sz="3200" b="1" dirty="0" smtClean="0">
                <a:solidFill>
                  <a:srgbClr val="185EB0"/>
                </a:solidFill>
                <a:latin typeface="Arial"/>
                <a:cs typeface="Arial"/>
              </a:rPr>
              <a:t>: </a:t>
            </a:r>
            <a:endParaRPr lang="en-US" sz="3200" b="1" dirty="0">
              <a:solidFill>
                <a:srgbClr val="185EB0"/>
              </a:solidFill>
            </a:endParaRPr>
          </a:p>
        </p:txBody>
      </p:sp>
      <p:pic>
        <p:nvPicPr>
          <p:cNvPr id="3" name="Picture 2" descr="smartphon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76143" y="4647727"/>
            <a:ext cx="1294963" cy="1652160"/>
          </a:xfrm>
          <a:prstGeom prst="rect">
            <a:avLst/>
          </a:prstGeom>
          <a:noFill/>
          <a:ln>
            <a:noFill/>
          </a:ln>
        </p:spPr>
      </p:pic>
      <p:pic>
        <p:nvPicPr>
          <p:cNvPr id="4" name="Picture 3" descr="HDTV.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6947" y="4812173"/>
            <a:ext cx="2238232" cy="1487714"/>
          </a:xfrm>
          <a:prstGeom prst="rect">
            <a:avLst/>
          </a:prstGeom>
        </p:spPr>
      </p:pic>
    </p:spTree>
    <p:extLst>
      <p:ext uri="{BB962C8B-B14F-4D97-AF65-F5344CB8AC3E}">
        <p14:creationId xmlns:p14="http://schemas.microsoft.com/office/powerpoint/2010/main" val="9210949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Rectangle 11"/>
          <p:cNvSpPr/>
          <p:nvPr/>
        </p:nvSpPr>
        <p:spPr>
          <a:xfrm>
            <a:off x="0" y="4326903"/>
            <a:ext cx="3148544" cy="1769715"/>
          </a:xfrm>
          <a:prstGeom prst="rect">
            <a:avLst/>
          </a:prstGeom>
        </p:spPr>
        <p:txBody>
          <a:bodyPr wrap="square">
            <a:spAutoFit/>
          </a:bodyPr>
          <a:lstStyle/>
          <a:p>
            <a:pPr lvl="1"/>
            <a:r>
              <a:rPr lang="es-MX" sz="2500" b="1" dirty="0" smtClean="0">
                <a:solidFill>
                  <a:srgbClr val="185EB0"/>
                </a:solidFill>
                <a:latin typeface="Arial"/>
                <a:cs typeface="Arial"/>
              </a:rPr>
              <a:t>Comprometerse</a:t>
            </a:r>
            <a:r>
              <a:rPr lang="es-MX" sz="2500" dirty="0" smtClean="0">
                <a:solidFill>
                  <a:srgbClr val="185EB0"/>
                </a:solidFill>
                <a:latin typeface="Arial"/>
                <a:cs typeface="Arial"/>
              </a:rPr>
              <a:t> </a:t>
            </a:r>
            <a:r>
              <a:rPr lang="es-MX" sz="2800" dirty="0" smtClean="0">
                <a:solidFill>
                  <a:schemeClr val="tx1">
                    <a:lumMod val="50000"/>
                    <a:lumOff val="50000"/>
                  </a:schemeClr>
                </a:solidFill>
                <a:latin typeface="Arial"/>
                <a:cs typeface="Arial"/>
              </a:rPr>
              <a:t>con las carreteras mas congestionadas</a:t>
            </a:r>
            <a:r>
              <a:rPr lang="es-MX" sz="2800" dirty="0" smtClean="0">
                <a:solidFill>
                  <a:srgbClr val="185EB0"/>
                </a:solidFill>
                <a:latin typeface="Arial"/>
                <a:cs typeface="Arial"/>
              </a:rPr>
              <a:t> </a:t>
            </a:r>
            <a:endParaRPr lang="es-MX" sz="2500" dirty="0">
              <a:solidFill>
                <a:schemeClr val="tx1">
                  <a:lumMod val="50000"/>
                  <a:lumOff val="50000"/>
                </a:schemeClr>
              </a:solidFill>
              <a:latin typeface="Arial"/>
              <a:cs typeface="Arial"/>
            </a:endParaRPr>
          </a:p>
        </p:txBody>
      </p:sp>
      <p:cxnSp>
        <p:nvCxnSpPr>
          <p:cNvPr id="22" name="Straight Connector 21"/>
          <p:cNvCxnSpPr/>
          <p:nvPr/>
        </p:nvCxnSpPr>
        <p:spPr>
          <a:xfrm>
            <a:off x="3296713" y="2669810"/>
            <a:ext cx="0" cy="3460057"/>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89058" y="2661839"/>
            <a:ext cx="0" cy="34680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275546" y="4313985"/>
            <a:ext cx="2554261" cy="1569660"/>
          </a:xfrm>
          <a:prstGeom prst="rect">
            <a:avLst/>
          </a:prstGeom>
        </p:spPr>
        <p:txBody>
          <a:bodyPr wrap="square">
            <a:spAutoFit/>
          </a:bodyPr>
          <a:lstStyle/>
          <a:p>
            <a:pPr lvl="1"/>
            <a:r>
              <a:rPr lang="es-MX" sz="3200" b="1" dirty="0" smtClean="0">
                <a:solidFill>
                  <a:srgbClr val="185EB0"/>
                </a:solidFill>
                <a:latin typeface="Arial"/>
                <a:cs typeface="Arial"/>
              </a:rPr>
              <a:t>Mejora  </a:t>
            </a:r>
          </a:p>
          <a:p>
            <a:pPr lvl="1"/>
            <a:r>
              <a:rPr lang="es-MX" sz="3200" dirty="0" smtClean="0">
                <a:solidFill>
                  <a:schemeClr val="tx1">
                    <a:lumMod val="50000"/>
                    <a:lumOff val="50000"/>
                  </a:schemeClr>
                </a:solidFill>
                <a:latin typeface="Arial"/>
                <a:cs typeface="Arial"/>
              </a:rPr>
              <a:t>la seguridad</a:t>
            </a:r>
            <a:endParaRPr lang="es-MX" sz="3200" dirty="0">
              <a:solidFill>
                <a:schemeClr val="tx1">
                  <a:lumMod val="50000"/>
                  <a:lumOff val="50000"/>
                </a:schemeClr>
              </a:solidFill>
              <a:latin typeface="Arial"/>
              <a:cs typeface="Arial"/>
            </a:endParaRPr>
          </a:p>
        </p:txBody>
      </p:sp>
      <p:sp>
        <p:nvSpPr>
          <p:cNvPr id="16" name="Title 1"/>
          <p:cNvSpPr txBox="1">
            <a:spLocks/>
          </p:cNvSpPr>
          <p:nvPr/>
        </p:nvSpPr>
        <p:spPr>
          <a:xfrm>
            <a:off x="476063" y="336097"/>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s-MX" dirty="0" smtClean="0"/>
              <a:t>Y ahora que?</a:t>
            </a:r>
            <a:endParaRPr lang="es-MX" dirty="0"/>
          </a:p>
        </p:txBody>
      </p:sp>
      <p:sp>
        <p:nvSpPr>
          <p:cNvPr id="17" name="Rectangle 16"/>
          <p:cNvSpPr/>
          <p:nvPr/>
        </p:nvSpPr>
        <p:spPr>
          <a:xfrm>
            <a:off x="476063" y="1378252"/>
            <a:ext cx="8686800" cy="707886"/>
          </a:xfrm>
          <a:prstGeom prst="rect">
            <a:avLst/>
          </a:prstGeom>
        </p:spPr>
        <p:txBody>
          <a:bodyPr wrap="square">
            <a:spAutoFit/>
          </a:bodyPr>
          <a:lstStyle/>
          <a:p>
            <a:r>
              <a:rPr lang="es-MX" sz="4000" b="1" dirty="0" smtClean="0">
                <a:solidFill>
                  <a:srgbClr val="185EB0"/>
                </a:solidFill>
                <a:latin typeface="Arial"/>
                <a:cs typeface="Arial"/>
              </a:rPr>
              <a:t>Obtiene mas valor por tu dólar</a:t>
            </a:r>
            <a:endParaRPr lang="es-MX" sz="4000" b="1" dirty="0">
              <a:solidFill>
                <a:srgbClr val="185EB0"/>
              </a:solidFill>
              <a:latin typeface="Arial"/>
              <a:cs typeface="Arial"/>
            </a:endParaRPr>
          </a:p>
        </p:txBody>
      </p:sp>
      <p:sp>
        <p:nvSpPr>
          <p:cNvPr id="21" name="Rectangle 20"/>
          <p:cNvSpPr/>
          <p:nvPr/>
        </p:nvSpPr>
        <p:spPr>
          <a:xfrm>
            <a:off x="5839330" y="4313985"/>
            <a:ext cx="3304670" cy="1384995"/>
          </a:xfrm>
          <a:prstGeom prst="rect">
            <a:avLst/>
          </a:prstGeom>
        </p:spPr>
        <p:txBody>
          <a:bodyPr wrap="square">
            <a:spAutoFit/>
          </a:bodyPr>
          <a:lstStyle/>
          <a:p>
            <a:pPr lvl="1"/>
            <a:r>
              <a:rPr lang="es-MX" sz="2800" b="1" dirty="0" smtClean="0">
                <a:solidFill>
                  <a:srgbClr val="185EB0"/>
                </a:solidFill>
                <a:latin typeface="Arial"/>
                <a:cs typeface="Arial"/>
              </a:rPr>
              <a:t>Apoya</a:t>
            </a:r>
            <a:r>
              <a:rPr lang="es-MX" sz="2800" dirty="0" smtClean="0">
                <a:solidFill>
                  <a:srgbClr val="185EB0"/>
                </a:solidFill>
                <a:latin typeface="Arial"/>
                <a:cs typeface="Arial"/>
              </a:rPr>
              <a:t> </a:t>
            </a:r>
            <a:r>
              <a:rPr lang="es-MX" sz="2800" dirty="0" smtClean="0">
                <a:solidFill>
                  <a:schemeClr val="tx1">
                    <a:lumMod val="50000"/>
                    <a:lumOff val="50000"/>
                  </a:schemeClr>
                </a:solidFill>
                <a:latin typeface="Arial"/>
                <a:cs typeface="Arial"/>
              </a:rPr>
              <a:t>modos alternativos de transportación</a:t>
            </a:r>
            <a:endParaRPr lang="es-MX" sz="2800" dirty="0">
              <a:solidFill>
                <a:schemeClr val="tx1">
                  <a:lumMod val="50000"/>
                  <a:lumOff val="50000"/>
                </a:schemeClr>
              </a:solidFill>
              <a:latin typeface="Arial"/>
              <a:cs typeface="Arial"/>
            </a:endParaRPr>
          </a:p>
        </p:txBody>
      </p:sp>
      <p:pic>
        <p:nvPicPr>
          <p:cNvPr id="10" name="Picture 9" descr="cone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5028" y="2669810"/>
            <a:ext cx="2071278" cy="1737572"/>
          </a:xfrm>
          <a:prstGeom prst="rect">
            <a:avLst/>
          </a:prstGeom>
        </p:spPr>
      </p:pic>
      <p:pic>
        <p:nvPicPr>
          <p:cNvPr id="11" name="Picture 10"/>
          <p:cNvPicPr>
            <a:picLocks noChangeAspect="1"/>
          </p:cNvPicPr>
          <p:nvPr/>
        </p:nvPicPr>
        <p:blipFill>
          <a:blip r:embed="rId4"/>
          <a:stretch>
            <a:fillRect/>
          </a:stretch>
        </p:blipFill>
        <p:spPr>
          <a:xfrm>
            <a:off x="6553545" y="2669810"/>
            <a:ext cx="1943183" cy="1384518"/>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336" y="2878667"/>
            <a:ext cx="979296" cy="1448235"/>
          </a:xfrm>
          <a:prstGeom prst="rect">
            <a:avLst/>
          </a:prstGeom>
        </p:spPr>
      </p:pic>
      <p:pic>
        <p:nvPicPr>
          <p:cNvPr id="13" name="Picture 12" descr="RPM logo.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Tree>
    <p:extLst>
      <p:ext uri="{BB962C8B-B14F-4D97-AF65-F5344CB8AC3E}">
        <p14:creationId xmlns:p14="http://schemas.microsoft.com/office/powerpoint/2010/main" val="35415387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261381"/>
            <a:ext cx="9144000" cy="11727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8" name="Picture 7"/>
          <p:cNvPicPr>
            <a:picLocks noChangeAspect="1"/>
          </p:cNvPicPr>
          <p:nvPr/>
        </p:nvPicPr>
        <p:blipFill>
          <a:blip r:embed="rId3"/>
          <a:stretch>
            <a:fillRect/>
          </a:stretch>
        </p:blipFill>
        <p:spPr>
          <a:xfrm rot="5400000">
            <a:off x="3274204" y="2778576"/>
            <a:ext cx="566780" cy="1206431"/>
          </a:xfrm>
          <a:prstGeom prst="rect">
            <a:avLst/>
          </a:prstGeom>
        </p:spPr>
      </p:pic>
      <p:sp>
        <p:nvSpPr>
          <p:cNvPr id="9" name="Rectangle 8"/>
          <p:cNvSpPr/>
          <p:nvPr/>
        </p:nvSpPr>
        <p:spPr>
          <a:xfrm>
            <a:off x="6540503" y="3919571"/>
            <a:ext cx="2582334" cy="2123658"/>
          </a:xfrm>
          <a:prstGeom prst="rect">
            <a:avLst/>
          </a:prstGeom>
        </p:spPr>
        <p:txBody>
          <a:bodyPr wrap="square">
            <a:spAutoFit/>
          </a:bodyPr>
          <a:lstStyle/>
          <a:p>
            <a:pPr lvl="1"/>
            <a:r>
              <a:rPr lang="es-MX" sz="2200" b="1" dirty="0" smtClean="0">
                <a:solidFill>
                  <a:srgbClr val="185EB0"/>
                </a:solidFill>
                <a:latin typeface="Arial"/>
                <a:cs typeface="Arial"/>
              </a:rPr>
              <a:t>Distribuir</a:t>
            </a:r>
            <a:r>
              <a:rPr lang="es-MX" sz="2200" dirty="0" smtClean="0">
                <a:solidFill>
                  <a:schemeClr val="tx1">
                    <a:lumMod val="50000"/>
                    <a:lumOff val="50000"/>
                  </a:schemeClr>
                </a:solidFill>
                <a:latin typeface="Arial"/>
                <a:cs typeface="Arial"/>
              </a:rPr>
              <a:t> </a:t>
            </a:r>
            <a:br>
              <a:rPr lang="es-MX" sz="2200" dirty="0" smtClean="0">
                <a:solidFill>
                  <a:schemeClr val="tx1">
                    <a:lumMod val="50000"/>
                    <a:lumOff val="50000"/>
                  </a:schemeClr>
                </a:solidFill>
                <a:latin typeface="Arial"/>
                <a:cs typeface="Arial"/>
              </a:rPr>
            </a:br>
            <a:r>
              <a:rPr lang="es-MX" sz="2200" dirty="0" smtClean="0">
                <a:solidFill>
                  <a:schemeClr val="tx1">
                    <a:lumMod val="50000"/>
                    <a:lumOff val="50000"/>
                  </a:schemeClr>
                </a:solidFill>
                <a:latin typeface="Arial"/>
                <a:cs typeface="Arial"/>
              </a:rPr>
              <a:t>trafico de hora pico con teletrabajos, horarios flexibles, etc. </a:t>
            </a:r>
            <a:endParaRPr lang="es-MX" sz="2200" dirty="0">
              <a:solidFill>
                <a:schemeClr val="tx1">
                  <a:lumMod val="50000"/>
                  <a:lumOff val="50000"/>
                </a:schemeClr>
              </a:solidFill>
              <a:latin typeface="Arial"/>
              <a:cs typeface="Arial"/>
            </a:endParaRPr>
          </a:p>
        </p:txBody>
      </p:sp>
      <p:sp>
        <p:nvSpPr>
          <p:cNvPr id="12" name="Rectangle 11"/>
          <p:cNvSpPr/>
          <p:nvPr/>
        </p:nvSpPr>
        <p:spPr>
          <a:xfrm>
            <a:off x="2435318" y="3919571"/>
            <a:ext cx="2115517" cy="2123658"/>
          </a:xfrm>
          <a:prstGeom prst="rect">
            <a:avLst/>
          </a:prstGeom>
        </p:spPr>
        <p:txBody>
          <a:bodyPr wrap="square">
            <a:spAutoFit/>
          </a:bodyPr>
          <a:lstStyle/>
          <a:p>
            <a:pPr lvl="1"/>
            <a:r>
              <a:rPr lang="es-MX" sz="2200" b="1" dirty="0" smtClean="0">
                <a:solidFill>
                  <a:srgbClr val="185EB0"/>
                </a:solidFill>
                <a:latin typeface="Arial"/>
                <a:cs typeface="Arial"/>
              </a:rPr>
              <a:t>Plazos </a:t>
            </a:r>
            <a:r>
              <a:rPr lang="es-MX" sz="2200" dirty="0" smtClean="0">
                <a:solidFill>
                  <a:schemeClr val="tx1">
                    <a:lumMod val="50000"/>
                    <a:lumOff val="50000"/>
                  </a:schemeClr>
                </a:solidFill>
                <a:latin typeface="Arial"/>
                <a:cs typeface="Arial"/>
              </a:rPr>
              <a:t>inteligentes </a:t>
            </a:r>
            <a:br>
              <a:rPr lang="es-MX" sz="2200" dirty="0" smtClean="0">
                <a:solidFill>
                  <a:schemeClr val="tx1">
                    <a:lumMod val="50000"/>
                    <a:lumOff val="50000"/>
                  </a:schemeClr>
                </a:solidFill>
                <a:latin typeface="Arial"/>
                <a:cs typeface="Arial"/>
              </a:rPr>
            </a:br>
            <a:r>
              <a:rPr lang="es-MX" sz="2200" dirty="0" smtClean="0">
                <a:solidFill>
                  <a:schemeClr val="tx1">
                    <a:lumMod val="50000"/>
                    <a:lumOff val="50000"/>
                  </a:schemeClr>
                </a:solidFill>
                <a:latin typeface="Arial"/>
                <a:cs typeface="Arial"/>
              </a:rPr>
              <a:t>a señales de  trafico para mayor flujo vial</a:t>
            </a:r>
            <a:endParaRPr lang="es-MX" sz="2200" dirty="0">
              <a:solidFill>
                <a:schemeClr val="tx1">
                  <a:lumMod val="50000"/>
                  <a:lumOff val="50000"/>
                </a:schemeClr>
              </a:solidFill>
              <a:latin typeface="Arial"/>
              <a:cs typeface="Arial"/>
            </a:endParaRPr>
          </a:p>
        </p:txBody>
      </p:sp>
      <p:sp>
        <p:nvSpPr>
          <p:cNvPr id="13" name="Rectangle 12"/>
          <p:cNvSpPr/>
          <p:nvPr/>
        </p:nvSpPr>
        <p:spPr>
          <a:xfrm>
            <a:off x="-26843" y="3919571"/>
            <a:ext cx="2582719" cy="1446550"/>
          </a:xfrm>
          <a:prstGeom prst="rect">
            <a:avLst/>
          </a:prstGeom>
        </p:spPr>
        <p:txBody>
          <a:bodyPr wrap="square" lIns="0" rIns="0">
            <a:spAutoFit/>
          </a:bodyPr>
          <a:lstStyle/>
          <a:p>
            <a:pPr lvl="1"/>
            <a:r>
              <a:rPr lang="es-MX" sz="2200" b="1" dirty="0" smtClean="0">
                <a:solidFill>
                  <a:srgbClr val="185EB0"/>
                </a:solidFill>
                <a:latin typeface="Arial"/>
                <a:cs typeface="Arial"/>
              </a:rPr>
              <a:t>Mover</a:t>
            </a:r>
            <a:r>
              <a:rPr lang="es-MX" sz="2200" dirty="0" smtClean="0">
                <a:solidFill>
                  <a:schemeClr val="tx1">
                    <a:lumMod val="50000"/>
                    <a:lumOff val="50000"/>
                  </a:schemeClr>
                </a:solidFill>
                <a:latin typeface="Arial"/>
                <a:cs typeface="Arial"/>
              </a:rPr>
              <a:t> accidentes y estancamientos rápidamente</a:t>
            </a:r>
            <a:endParaRPr lang="es-MX" sz="2200" dirty="0">
              <a:solidFill>
                <a:schemeClr val="tx1">
                  <a:lumMod val="50000"/>
                  <a:lumOff val="50000"/>
                </a:schemeClr>
              </a:solidFill>
              <a:latin typeface="Arial"/>
              <a:cs typeface="Arial"/>
            </a:endParaRPr>
          </a:p>
        </p:txBody>
      </p:sp>
      <p:pic>
        <p:nvPicPr>
          <p:cNvPr id="18" name="Picture 17"/>
          <p:cNvPicPr>
            <a:picLocks noChangeAspect="1"/>
          </p:cNvPicPr>
          <p:nvPr/>
        </p:nvPicPr>
        <p:blipFill>
          <a:blip r:embed="rId4"/>
          <a:stretch>
            <a:fillRect/>
          </a:stretch>
        </p:blipFill>
        <p:spPr>
          <a:xfrm>
            <a:off x="7343566" y="3052352"/>
            <a:ext cx="732788" cy="732788"/>
          </a:xfrm>
          <a:prstGeom prst="rect">
            <a:avLst/>
          </a:prstGeom>
        </p:spPr>
      </p:pic>
      <p:pic>
        <p:nvPicPr>
          <p:cNvPr id="19" name="Picture 18"/>
          <p:cNvPicPr>
            <a:picLocks noChangeAspect="1"/>
          </p:cNvPicPr>
          <p:nvPr/>
        </p:nvPicPr>
        <p:blipFill>
          <a:blip r:embed="rId5"/>
          <a:stretch>
            <a:fillRect/>
          </a:stretch>
        </p:blipFill>
        <p:spPr>
          <a:xfrm>
            <a:off x="396750" y="3052352"/>
            <a:ext cx="1900062" cy="73278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6527" y="3161902"/>
            <a:ext cx="1216149" cy="624811"/>
          </a:xfrm>
          <a:prstGeom prst="rect">
            <a:avLst/>
          </a:prstGeom>
        </p:spPr>
      </p:pic>
      <p:cxnSp>
        <p:nvCxnSpPr>
          <p:cNvPr id="22" name="Straight Connector 21"/>
          <p:cNvCxnSpPr/>
          <p:nvPr/>
        </p:nvCxnSpPr>
        <p:spPr>
          <a:xfrm>
            <a:off x="2555876" y="2661839"/>
            <a:ext cx="0" cy="36458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701879" y="2661839"/>
            <a:ext cx="0" cy="36458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913384" y="2661839"/>
            <a:ext cx="0" cy="3645828"/>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391633" y="3919571"/>
            <a:ext cx="2373582" cy="1107996"/>
          </a:xfrm>
          <a:prstGeom prst="rect">
            <a:avLst/>
          </a:prstGeom>
        </p:spPr>
        <p:txBody>
          <a:bodyPr wrap="square" lIns="0" rIns="0">
            <a:spAutoFit/>
          </a:bodyPr>
          <a:lstStyle/>
          <a:p>
            <a:pPr lvl="1"/>
            <a:r>
              <a:rPr lang="es-MX" sz="2200" b="1" dirty="0" smtClean="0">
                <a:solidFill>
                  <a:srgbClr val="185EB0"/>
                </a:solidFill>
                <a:latin typeface="Arial"/>
                <a:cs typeface="Arial"/>
              </a:rPr>
              <a:t>Fomentar</a:t>
            </a:r>
            <a:r>
              <a:rPr lang="es-MX" sz="2200" dirty="0" smtClean="0">
                <a:solidFill>
                  <a:srgbClr val="185EB0"/>
                </a:solidFill>
                <a:latin typeface="Arial"/>
                <a:cs typeface="Arial"/>
              </a:rPr>
              <a:t> </a:t>
            </a:r>
            <a:r>
              <a:rPr lang="es-MX" sz="2200" dirty="0" smtClean="0">
                <a:solidFill>
                  <a:schemeClr val="tx1">
                    <a:lumMod val="50000"/>
                    <a:lumOff val="50000"/>
                  </a:schemeClr>
                </a:solidFill>
                <a:latin typeface="Arial"/>
                <a:cs typeface="Arial"/>
              </a:rPr>
              <a:t>compartimiento de automóviles </a:t>
            </a:r>
            <a:endParaRPr lang="es-MX" sz="2200" dirty="0">
              <a:solidFill>
                <a:schemeClr val="tx1">
                  <a:lumMod val="50000"/>
                  <a:lumOff val="50000"/>
                </a:schemeClr>
              </a:solidFill>
              <a:latin typeface="Arial"/>
              <a:cs typeface="Arial"/>
            </a:endParaRPr>
          </a:p>
        </p:txBody>
      </p:sp>
      <p:sp>
        <p:nvSpPr>
          <p:cNvPr id="21" name="Rectangle 20"/>
          <p:cNvSpPr/>
          <p:nvPr/>
        </p:nvSpPr>
        <p:spPr>
          <a:xfrm>
            <a:off x="476063" y="1306802"/>
            <a:ext cx="8667938" cy="1077218"/>
          </a:xfrm>
          <a:prstGeom prst="rect">
            <a:avLst/>
          </a:prstGeom>
        </p:spPr>
        <p:txBody>
          <a:bodyPr wrap="square">
            <a:spAutoFit/>
          </a:bodyPr>
          <a:lstStyle/>
          <a:p>
            <a:r>
              <a:rPr lang="es-MX" sz="3200" b="1" dirty="0" smtClean="0">
                <a:solidFill>
                  <a:srgbClr val="185EB0"/>
                </a:solidFill>
                <a:latin typeface="Arial"/>
                <a:cs typeface="Arial"/>
              </a:rPr>
              <a:t>Utilizar carreteras existentes mas estratégicamente </a:t>
            </a:r>
            <a:endParaRPr lang="es-MX" sz="3200" b="1" dirty="0">
              <a:solidFill>
                <a:srgbClr val="185EB0"/>
              </a:solidFill>
              <a:latin typeface="Arial"/>
              <a:cs typeface="Arial"/>
            </a:endParaRPr>
          </a:p>
        </p:txBody>
      </p:sp>
      <p:pic>
        <p:nvPicPr>
          <p:cNvPr id="17" name="Picture 16" descr="RPM logo.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3641" y="311735"/>
            <a:ext cx="1867498" cy="772056"/>
          </a:xfrm>
          <a:prstGeom prst="rect">
            <a:avLst/>
          </a:prstGeom>
        </p:spPr>
      </p:pic>
      <p:sp>
        <p:nvSpPr>
          <p:cNvPr id="26" name="Title 1"/>
          <p:cNvSpPr txBox="1">
            <a:spLocks/>
          </p:cNvSpPr>
          <p:nvPr/>
        </p:nvSpPr>
        <p:spPr>
          <a:xfrm>
            <a:off x="476063" y="118381"/>
            <a:ext cx="6077482"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s-MX" dirty="0" smtClean="0"/>
              <a:t>Y ahora que?</a:t>
            </a:r>
            <a:endParaRPr lang="es-MX" dirty="0"/>
          </a:p>
        </p:txBody>
      </p:sp>
    </p:spTree>
    <p:extLst>
      <p:ext uri="{BB962C8B-B14F-4D97-AF65-F5344CB8AC3E}">
        <p14:creationId xmlns:p14="http://schemas.microsoft.com/office/powerpoint/2010/main" val="24871097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5187"/>
            <a:ext cx="8229600" cy="719137"/>
          </a:xfrm>
        </p:spPr>
        <p:txBody>
          <a:bodyPr>
            <a:noAutofit/>
          </a:bodyPr>
          <a:lstStyle/>
          <a:p>
            <a:pPr lvl="0"/>
            <a:r>
              <a:rPr lang="es-MX" sz="3600" dirty="0" smtClean="0">
                <a:solidFill>
                  <a:srgbClr val="E5031B"/>
                </a:solidFill>
              </a:rPr>
              <a:t>Pero todos los mejoramientos cuestan dinero </a:t>
            </a:r>
            <a:endParaRPr lang="es-MX" sz="3600" dirty="0">
              <a:solidFill>
                <a:srgbClr val="E5031B"/>
              </a:solidFill>
            </a:endParaRPr>
          </a:p>
        </p:txBody>
      </p:sp>
      <p:sp>
        <p:nvSpPr>
          <p:cNvPr id="3" name="Content Placeholder 2"/>
          <p:cNvSpPr>
            <a:spLocks noGrp="1"/>
          </p:cNvSpPr>
          <p:nvPr>
            <p:ph idx="1"/>
          </p:nvPr>
        </p:nvSpPr>
        <p:spPr>
          <a:xfrm>
            <a:off x="457200" y="2107366"/>
            <a:ext cx="8229600" cy="701675"/>
          </a:xfrm>
        </p:spPr>
        <p:txBody>
          <a:bodyPr>
            <a:normAutofit fontScale="85000" lnSpcReduction="10000"/>
          </a:bodyPr>
          <a:lstStyle/>
          <a:p>
            <a:pPr marL="0" lvl="0" indent="0">
              <a:buNone/>
            </a:pPr>
            <a:r>
              <a:rPr lang="es-MX" dirty="0" smtClean="0">
                <a:latin typeface="Arial"/>
                <a:cs typeface="Arial"/>
              </a:rPr>
              <a:t>Tu podrás ayudar a seleccionar el </a:t>
            </a:r>
            <a:r>
              <a:rPr lang="es-MX" b="1" dirty="0" smtClean="0">
                <a:solidFill>
                  <a:srgbClr val="185EB0"/>
                </a:solidFill>
                <a:latin typeface="Arial"/>
                <a:cs typeface="Arial"/>
              </a:rPr>
              <a:t> mejor método </a:t>
            </a:r>
          </a:p>
          <a:p>
            <a:endParaRPr lang="en-US" dirty="0"/>
          </a:p>
        </p:txBody>
      </p:sp>
      <p:pic>
        <p:nvPicPr>
          <p:cNvPr id="4" name="Picture 3" descr="chart-SPANISH.png"/>
          <p:cNvPicPr>
            <a:picLocks noChangeAspect="1"/>
          </p:cNvPicPr>
          <p:nvPr/>
        </p:nvPicPr>
        <p:blipFill rotWithShape="1">
          <a:blip r:embed="rId3" cstate="print">
            <a:extLst>
              <a:ext uri="{28A0092B-C50C-407E-A947-70E740481C1C}">
                <a14:useLocalDpi xmlns:a14="http://schemas.microsoft.com/office/drawing/2010/main"/>
              </a:ext>
            </a:extLst>
          </a:blip>
          <a:srcRect l="3183" r="1782"/>
          <a:stretch/>
        </p:blipFill>
        <p:spPr>
          <a:xfrm>
            <a:off x="169336" y="3162074"/>
            <a:ext cx="8847667" cy="3463095"/>
          </a:xfrm>
          <a:prstGeom prst="rect">
            <a:avLst/>
          </a:prstGeom>
        </p:spPr>
      </p:pic>
    </p:spTree>
    <p:extLst>
      <p:ext uri="{BB962C8B-B14F-4D97-AF65-F5344CB8AC3E}">
        <p14:creationId xmlns:p14="http://schemas.microsoft.com/office/powerpoint/2010/main" val="33433866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sh.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4416" y="3075959"/>
            <a:ext cx="2805472" cy="2104105"/>
          </a:xfrm>
          <a:prstGeom prst="rect">
            <a:avLst/>
          </a:prstGeom>
          <a:effectLst/>
        </p:spPr>
      </p:pic>
      <p:pic>
        <p:nvPicPr>
          <p:cNvPr id="11" name="Picture 10" descr="Cloc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988654"/>
            <a:ext cx="2261070" cy="2474515"/>
          </a:xfrm>
          <a:prstGeom prst="rect">
            <a:avLst/>
          </a:prstGeom>
        </p:spPr>
      </p:pic>
      <p:sp>
        <p:nvSpPr>
          <p:cNvPr id="2" name="Title 1"/>
          <p:cNvSpPr>
            <a:spLocks noGrp="1"/>
          </p:cNvSpPr>
          <p:nvPr>
            <p:ph type="title"/>
          </p:nvPr>
        </p:nvSpPr>
        <p:spPr>
          <a:xfrm>
            <a:off x="457200" y="617688"/>
            <a:ext cx="7444014" cy="943656"/>
          </a:xfrm>
        </p:spPr>
        <p:txBody>
          <a:bodyPr>
            <a:noAutofit/>
          </a:bodyPr>
          <a:lstStyle/>
          <a:p>
            <a:r>
              <a:rPr lang="es-MX" sz="4300" dirty="0" smtClean="0">
                <a:solidFill>
                  <a:srgbClr val="E5031B"/>
                </a:solidFill>
              </a:rPr>
              <a:t>La inversión vale la pena </a:t>
            </a:r>
            <a:endParaRPr lang="es-MX" sz="4300" dirty="0">
              <a:solidFill>
                <a:srgbClr val="E5031B"/>
              </a:solidFill>
            </a:endParaRPr>
          </a:p>
        </p:txBody>
      </p:sp>
      <p:cxnSp>
        <p:nvCxnSpPr>
          <p:cNvPr id="12" name="Straight Connector 11"/>
          <p:cNvCxnSpPr/>
          <p:nvPr/>
        </p:nvCxnSpPr>
        <p:spPr>
          <a:xfrm>
            <a:off x="2695780" y="2965503"/>
            <a:ext cx="44979"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74556" y="2965503"/>
            <a:ext cx="0" cy="221456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descr="opensign.eps"/>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406925">
            <a:off x="5859654" y="2485603"/>
            <a:ext cx="3054474" cy="2694462"/>
          </a:xfrm>
          <a:prstGeom prst="rect">
            <a:avLst/>
          </a:prstGeom>
        </p:spPr>
      </p:pic>
    </p:spTree>
    <p:extLst>
      <p:ext uri="{BB962C8B-B14F-4D97-AF65-F5344CB8AC3E}">
        <p14:creationId xmlns:p14="http://schemas.microsoft.com/office/powerpoint/2010/main" val="17623014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ffic congestion.jpg"/>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0" y="1705432"/>
            <a:ext cx="9144000" cy="494034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4" name="Title 1"/>
          <p:cNvSpPr txBox="1">
            <a:spLocks/>
          </p:cNvSpPr>
          <p:nvPr/>
        </p:nvSpPr>
        <p:spPr>
          <a:xfrm>
            <a:off x="457199" y="617688"/>
            <a:ext cx="8559801" cy="94365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s-MX" sz="3700" dirty="0" smtClean="0"/>
              <a:t>El costo de </a:t>
            </a:r>
            <a:r>
              <a:rPr lang="es-MX" sz="4000" dirty="0" smtClean="0">
                <a:solidFill>
                  <a:srgbClr val="185EB0"/>
                </a:solidFill>
              </a:rPr>
              <a:t>hacer nada </a:t>
            </a:r>
            <a:r>
              <a:rPr lang="es-MX" sz="3700" dirty="0" smtClean="0"/>
              <a:t>es muy alto</a:t>
            </a:r>
            <a:endParaRPr lang="es-MX" sz="3700" dirty="0"/>
          </a:p>
        </p:txBody>
      </p:sp>
    </p:spTree>
    <p:extLst>
      <p:ext uri="{BB962C8B-B14F-4D97-AF65-F5344CB8AC3E}">
        <p14:creationId xmlns:p14="http://schemas.microsoft.com/office/powerpoint/2010/main" val="30892462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as3D.jpg"/>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a:off x="6532562" y="4526366"/>
            <a:ext cx="2611437" cy="2098802"/>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4474634"/>
            <a:ext cx="6607175" cy="1951240"/>
          </a:xfrm>
        </p:spPr>
        <p:txBody>
          <a:bodyPr>
            <a:normAutofit fontScale="92500"/>
          </a:bodyPr>
          <a:lstStyle/>
          <a:p>
            <a:pPr lvl="0">
              <a:lnSpc>
                <a:spcPct val="90000"/>
              </a:lnSpc>
              <a:spcBef>
                <a:spcPts val="1368"/>
              </a:spcBef>
            </a:pPr>
            <a:r>
              <a:rPr lang="es-MX" sz="2400" dirty="0" smtClean="0"/>
              <a:t>Tejas tiene un </a:t>
            </a:r>
            <a:r>
              <a:rPr lang="es-MX" sz="2400" b="1" dirty="0" smtClean="0">
                <a:solidFill>
                  <a:srgbClr val="185EB0"/>
                </a:solidFill>
              </a:rPr>
              <a:t>legado de buenas carreteras</a:t>
            </a:r>
          </a:p>
          <a:p>
            <a:pPr lvl="0">
              <a:lnSpc>
                <a:spcPct val="90000"/>
              </a:lnSpc>
              <a:spcBef>
                <a:spcPts val="1368"/>
              </a:spcBef>
            </a:pPr>
            <a:r>
              <a:rPr lang="es-MX" sz="2400" dirty="0" smtClean="0"/>
              <a:t>Símbolo de nuestra </a:t>
            </a:r>
            <a:r>
              <a:rPr lang="es-MX" sz="2400" b="1" dirty="0" smtClean="0">
                <a:solidFill>
                  <a:srgbClr val="185EB0"/>
                </a:solidFill>
              </a:rPr>
              <a:t>prosperidad económica</a:t>
            </a:r>
            <a:r>
              <a:rPr lang="es-MX" sz="2400" dirty="0" smtClean="0"/>
              <a:t>, atraen a gente y inversión en nuestro estado </a:t>
            </a:r>
          </a:p>
          <a:p>
            <a:pPr lvl="0">
              <a:lnSpc>
                <a:spcPct val="90000"/>
              </a:lnSpc>
              <a:spcBef>
                <a:spcPts val="1368"/>
              </a:spcBef>
            </a:pPr>
            <a:r>
              <a:rPr lang="es-MX" sz="2400" dirty="0" smtClean="0"/>
              <a:t>Nuestras carreteras se usan para acceso a </a:t>
            </a:r>
            <a:r>
              <a:rPr lang="es-MX" sz="2400" b="1" dirty="0" smtClean="0">
                <a:solidFill>
                  <a:srgbClr val="185EB0"/>
                </a:solidFill>
              </a:rPr>
              <a:t>sitios de empleo, el hogar, la escuela, y lugares de recreación  </a:t>
            </a:r>
          </a:p>
          <a:p>
            <a:endParaRPr lang="en-US" dirty="0"/>
          </a:p>
        </p:txBody>
      </p:sp>
      <p:pic>
        <p:nvPicPr>
          <p:cNvPr id="5" name="Content Placeholder 3" descr="Austin-I35@riverside0983.jpg"/>
          <p:cNvPicPr>
            <a:picLocks noChangeAspect="1"/>
          </p:cNvPicPr>
          <p:nvPr/>
        </p:nvPicPr>
        <p:blipFill rotWithShape="1">
          <a:blip r:embed="rId4" cstate="print">
            <a:extLst>
              <a:ext uri="{28A0092B-C50C-407E-A947-70E740481C1C}">
                <a14:useLocalDpi xmlns:a14="http://schemas.microsoft.com/office/drawing/2010/main"/>
              </a:ext>
            </a:extLst>
          </a:blip>
          <a:srcRect t="-6287"/>
          <a:stretch/>
        </p:blipFill>
        <p:spPr>
          <a:xfrm>
            <a:off x="-7244" y="-343409"/>
            <a:ext cx="9151243" cy="4572000"/>
          </a:xfrm>
          <a:prstGeom prst="rect">
            <a:avLst/>
          </a:prstGeom>
        </p:spPr>
      </p:pic>
    </p:spTree>
    <p:extLst>
      <p:ext uri="{BB962C8B-B14F-4D97-AF65-F5344CB8AC3E}">
        <p14:creationId xmlns:p14="http://schemas.microsoft.com/office/powerpoint/2010/main" val="426810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03333"/>
            <a:ext cx="9144000" cy="7542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3" name="Content Placeholder 2"/>
          <p:cNvSpPr>
            <a:spLocks noGrp="1"/>
          </p:cNvSpPr>
          <p:nvPr>
            <p:ph idx="1"/>
          </p:nvPr>
        </p:nvSpPr>
        <p:spPr>
          <a:xfrm>
            <a:off x="172847" y="5631953"/>
            <a:ext cx="8890000" cy="497012"/>
          </a:xfrm>
        </p:spPr>
        <p:txBody>
          <a:bodyPr>
            <a:normAutofit/>
          </a:bodyPr>
          <a:lstStyle/>
          <a:p>
            <a:pPr marL="0" indent="0" algn="ctr">
              <a:buNone/>
            </a:pPr>
            <a:r>
              <a:rPr lang="es-MX" sz="2400" cap="all" dirty="0" smtClean="0">
                <a:solidFill>
                  <a:srgbClr val="E5031B"/>
                </a:solidFill>
                <a:latin typeface="Arial"/>
                <a:cs typeface="Arial"/>
              </a:rPr>
              <a:t>infórmate    </a:t>
            </a:r>
            <a:r>
              <a:rPr lang="es-MX" sz="2400" cap="all" dirty="0" smtClean="0">
                <a:latin typeface="Arial"/>
                <a:cs typeface="Arial"/>
              </a:rPr>
              <a:t>|    involúcrate    </a:t>
            </a:r>
            <a:r>
              <a:rPr lang="es-MX" sz="2400" cap="all" dirty="0" smtClean="0">
                <a:solidFill>
                  <a:srgbClr val="185EB0"/>
                </a:solidFill>
                <a:latin typeface="Arial"/>
                <a:cs typeface="Arial"/>
              </a:rPr>
              <a:t>|    Opina</a:t>
            </a:r>
          </a:p>
          <a:p>
            <a:pPr marL="0" indent="0">
              <a:buNone/>
            </a:pPr>
            <a:endParaRPr lang="en-US" sz="2400" dirty="0">
              <a:latin typeface="Arial"/>
              <a:cs typeface="Arial"/>
            </a:endParaRPr>
          </a:p>
        </p:txBody>
      </p:sp>
      <p:sp>
        <p:nvSpPr>
          <p:cNvPr id="6" name="Title 1"/>
          <p:cNvSpPr txBox="1">
            <a:spLocks/>
          </p:cNvSpPr>
          <p:nvPr/>
        </p:nvSpPr>
        <p:spPr>
          <a:xfrm>
            <a:off x="570784" y="328861"/>
            <a:ext cx="6405748"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E5031B"/>
                </a:solidFill>
                <a:latin typeface="Arial"/>
                <a:ea typeface="+mj-ea"/>
                <a:cs typeface="Arial"/>
              </a:defRPr>
            </a:lvl1pPr>
          </a:lstStyle>
          <a:p>
            <a:r>
              <a:rPr lang="es-MX" dirty="0" smtClean="0"/>
              <a:t>Si quieres un</a:t>
            </a:r>
            <a:endParaRPr lang="es-MX" dirty="0"/>
          </a:p>
        </p:txBody>
      </p:sp>
      <p:sp>
        <p:nvSpPr>
          <p:cNvPr id="7" name="Rectangle 6"/>
          <p:cNvSpPr/>
          <p:nvPr/>
        </p:nvSpPr>
        <p:spPr>
          <a:xfrm>
            <a:off x="1464734" y="908832"/>
            <a:ext cx="5630329" cy="1323439"/>
          </a:xfrm>
          <a:prstGeom prst="rect">
            <a:avLst/>
          </a:prstGeom>
        </p:spPr>
        <p:txBody>
          <a:bodyPr wrap="square">
            <a:spAutoFit/>
          </a:bodyPr>
          <a:lstStyle/>
          <a:p>
            <a:r>
              <a:rPr lang="es-MX" sz="7800" b="1" dirty="0" smtClean="0">
                <a:solidFill>
                  <a:srgbClr val="E5031B"/>
                </a:solidFill>
                <a:latin typeface="Arial"/>
                <a:cs typeface="Arial"/>
              </a:rPr>
              <a:t>cambio</a:t>
            </a:r>
            <a:endParaRPr lang="es-MX" sz="7800" b="1" dirty="0">
              <a:solidFill>
                <a:srgbClr val="E5031B"/>
              </a:solidFill>
              <a:latin typeface="Arial"/>
              <a:cs typeface="Arial"/>
            </a:endParaRPr>
          </a:p>
        </p:txBody>
      </p:sp>
      <p:pic>
        <p:nvPicPr>
          <p:cNvPr id="2" name="Picture 1" descr="RPM logo spanish.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2311" y="2232491"/>
            <a:ext cx="5315712" cy="2816352"/>
          </a:xfrm>
          <a:prstGeom prst="rect">
            <a:avLst/>
          </a:prstGeom>
        </p:spPr>
      </p:pic>
    </p:spTree>
    <p:extLst>
      <p:ext uri="{BB962C8B-B14F-4D97-AF65-F5344CB8AC3E}">
        <p14:creationId xmlns:p14="http://schemas.microsoft.com/office/powerpoint/2010/main" val="108538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88" y="3519637"/>
            <a:ext cx="6642702" cy="3101880"/>
          </a:xfrm>
        </p:spPr>
        <p:txBody>
          <a:bodyPr>
            <a:noAutofit/>
          </a:bodyPr>
          <a:lstStyle/>
          <a:p>
            <a:pPr lvl="0">
              <a:spcBef>
                <a:spcPts val="1968"/>
              </a:spcBef>
            </a:pPr>
            <a:r>
              <a:rPr lang="es-MX" sz="2600" b="1" dirty="0" smtClean="0">
                <a:solidFill>
                  <a:srgbClr val="185EB0"/>
                </a:solidFill>
              </a:rPr>
              <a:t>Infraestructura de Transportación</a:t>
            </a:r>
            <a:r>
              <a:rPr lang="es-MX" sz="2600" dirty="0" smtClean="0"/>
              <a:t> en Tejas esta </a:t>
            </a:r>
            <a:r>
              <a:rPr lang="es-MX" sz="2600" b="1" dirty="0" smtClean="0">
                <a:solidFill>
                  <a:srgbClr val="185EB0"/>
                </a:solidFill>
              </a:rPr>
              <a:t>exigida al tope</a:t>
            </a:r>
            <a:r>
              <a:rPr lang="es-MX" sz="2600" dirty="0" smtClean="0"/>
              <a:t> y condiciones empeoran</a:t>
            </a:r>
          </a:p>
          <a:p>
            <a:pPr lvl="0">
              <a:spcBef>
                <a:spcPts val="1968"/>
              </a:spcBef>
            </a:pPr>
            <a:r>
              <a:rPr lang="es-MX" sz="2600" dirty="0" smtClean="0"/>
              <a:t>No se dejen engañar por tantos barriles naranja </a:t>
            </a:r>
          </a:p>
          <a:p>
            <a:pPr lvl="0">
              <a:spcBef>
                <a:spcPts val="1968"/>
              </a:spcBef>
            </a:pPr>
            <a:r>
              <a:rPr lang="es-MX" sz="2600" dirty="0" smtClean="0"/>
              <a:t>Estamos construyendo carreteras con </a:t>
            </a:r>
            <a:r>
              <a:rPr lang="es-MX" sz="2600" b="1" dirty="0" smtClean="0">
                <a:solidFill>
                  <a:srgbClr val="185EB0"/>
                </a:solidFill>
              </a:rPr>
              <a:t>fondos prestados </a:t>
            </a:r>
            <a:r>
              <a:rPr lang="es-MX" sz="2600" dirty="0" smtClean="0"/>
              <a:t>a futuros ingresos</a:t>
            </a:r>
            <a:endParaRPr lang="es-MX" sz="2600" b="1" dirty="0">
              <a:solidFill>
                <a:srgbClr val="185EB0"/>
              </a:solidFill>
            </a:endParaRPr>
          </a:p>
        </p:txBody>
      </p:sp>
      <p:pic>
        <p:nvPicPr>
          <p:cNvPr id="4" name="Picture 3" descr="Construction4354.jpg"/>
          <p:cNvPicPr>
            <a:picLocks noChangeAspect="1"/>
          </p:cNvPicPr>
          <p:nvPr/>
        </p:nvPicPr>
        <p:blipFill rotWithShape="1">
          <a:blip r:embed="rId3" cstate="print">
            <a:extLst>
              <a:ext uri="{28A0092B-C50C-407E-A947-70E740481C1C}">
                <a14:useLocalDpi xmlns:a14="http://schemas.microsoft.com/office/drawing/2010/main"/>
              </a:ext>
            </a:extLst>
          </a:blip>
          <a:srcRect t="-18349"/>
          <a:stretch/>
        </p:blipFill>
        <p:spPr>
          <a:xfrm>
            <a:off x="0" y="-634207"/>
            <a:ext cx="9163492" cy="4103689"/>
          </a:xfrm>
          <a:prstGeom prst="rect">
            <a:avLst/>
          </a:prstGeom>
        </p:spPr>
      </p:pic>
      <p:pic>
        <p:nvPicPr>
          <p:cNvPr id="6" name="Picture 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0925" y="2786061"/>
            <a:ext cx="2469015" cy="32847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7958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hoolhous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9571" y="2932337"/>
            <a:ext cx="2667164" cy="3429071"/>
          </a:xfrm>
          <a:prstGeom prst="rect">
            <a:avLst/>
          </a:prstGeom>
        </p:spPr>
      </p:pic>
      <p:pic>
        <p:nvPicPr>
          <p:cNvPr id="10" name="Picture 9" descr="do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5231" y="2968624"/>
            <a:ext cx="2507687" cy="3429071"/>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s-MX" dirty="0" smtClean="0"/>
              <a:t>Estamos comprometiendo</a:t>
            </a:r>
            <a:r>
              <a:rPr lang="es-MX" dirty="0" smtClean="0">
                <a:solidFill>
                  <a:srgbClr val="E5031B"/>
                </a:solidFill>
              </a:rPr>
              <a:t> nuestra </a:t>
            </a:r>
            <a:r>
              <a:rPr lang="es-MX" dirty="0" smtClean="0">
                <a:solidFill>
                  <a:srgbClr val="185EB0"/>
                </a:solidFill>
              </a:rPr>
              <a:t>calidad de vida</a:t>
            </a:r>
            <a:r>
              <a:rPr lang="es-MX" dirty="0" smtClean="0">
                <a:solidFill>
                  <a:srgbClr val="E5031B"/>
                </a:solidFill>
              </a:rPr>
              <a:t> </a:t>
            </a:r>
            <a:br>
              <a:rPr lang="es-MX" dirty="0" smtClean="0">
                <a:solidFill>
                  <a:srgbClr val="E5031B"/>
                </a:solidFill>
              </a:rPr>
            </a:br>
            <a:r>
              <a:rPr lang="es-MX" dirty="0" smtClean="0">
                <a:solidFill>
                  <a:srgbClr val="E5031B"/>
                </a:solidFill>
              </a:rPr>
              <a:t>En Tejas queremos  </a:t>
            </a:r>
            <a:r>
              <a:rPr lang="en-US" dirty="0" smtClean="0">
                <a:solidFill>
                  <a:srgbClr val="E5031B"/>
                </a:solidFill>
              </a:rPr>
              <a:t/>
            </a:r>
            <a:br>
              <a:rPr lang="en-US" dirty="0" smtClean="0">
                <a:solidFill>
                  <a:srgbClr val="E5031B"/>
                </a:solidFill>
              </a:rPr>
            </a:br>
            <a:endParaRPr lang="en-US" dirty="0">
              <a:solidFill>
                <a:srgbClr val="E5031B"/>
              </a:solidFill>
            </a:endParaRPr>
          </a:p>
        </p:txBody>
      </p:sp>
      <p:pic>
        <p:nvPicPr>
          <p:cNvPr id="4" name="Picture 3" descr="architec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06909" y="2979303"/>
            <a:ext cx="2452805" cy="3679208"/>
          </a:xfrm>
          <a:prstGeom prst="rect">
            <a:avLst/>
          </a:prstGeom>
        </p:spPr>
      </p:pic>
      <p:pic>
        <p:nvPicPr>
          <p:cNvPr id="13" name="Picture 12" descr="Grocery Bag.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1909" y="3863414"/>
            <a:ext cx="2230655" cy="3309235"/>
          </a:xfrm>
          <a:prstGeom prst="rect">
            <a:avLst/>
          </a:prstGeom>
        </p:spPr>
      </p:pic>
      <p:pic>
        <p:nvPicPr>
          <p:cNvPr id="15" name="Picture 14" descr="asianfamily.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8429" y="2769134"/>
            <a:ext cx="2603373" cy="3889377"/>
          </a:xfrm>
          <a:prstGeom prst="rect">
            <a:avLst/>
          </a:prstGeom>
        </p:spPr>
      </p:pic>
      <p:sp>
        <p:nvSpPr>
          <p:cNvPr id="3" name="TextBox 2"/>
          <p:cNvSpPr txBox="1"/>
          <p:nvPr/>
        </p:nvSpPr>
        <p:spPr>
          <a:xfrm>
            <a:off x="304962" y="2347562"/>
            <a:ext cx="9522372" cy="477054"/>
          </a:xfrm>
          <a:prstGeom prst="rect">
            <a:avLst/>
          </a:prstGeom>
          <a:noFill/>
        </p:spPr>
        <p:txBody>
          <a:bodyPr wrap="square" rtlCol="0">
            <a:spAutoFit/>
          </a:bodyPr>
          <a:lstStyle/>
          <a:p>
            <a:r>
              <a:rPr lang="es-MX" sz="2500" b="1" dirty="0" smtClean="0">
                <a:solidFill>
                  <a:srgbClr val="002060"/>
                </a:solidFill>
                <a:latin typeface="Arial"/>
                <a:cs typeface="Arial"/>
              </a:rPr>
              <a:t>VIVIR</a:t>
            </a:r>
            <a:r>
              <a:rPr lang="es-MX" sz="2500" b="1" dirty="0" smtClean="0">
                <a:latin typeface="Arial"/>
                <a:cs typeface="Arial"/>
              </a:rPr>
              <a:t>   </a:t>
            </a:r>
            <a:r>
              <a:rPr lang="es-MX" sz="2500" b="1" dirty="0" smtClean="0">
                <a:solidFill>
                  <a:srgbClr val="168029"/>
                </a:solidFill>
                <a:latin typeface="Arial"/>
                <a:cs typeface="Arial"/>
              </a:rPr>
              <a:t>APRENDER</a:t>
            </a:r>
            <a:r>
              <a:rPr lang="es-MX" sz="2500" b="1" dirty="0" smtClean="0">
                <a:latin typeface="Arial"/>
                <a:cs typeface="Arial"/>
              </a:rPr>
              <a:t>    </a:t>
            </a:r>
            <a:r>
              <a:rPr lang="es-MX" sz="2500" b="1" dirty="0" smtClean="0">
                <a:solidFill>
                  <a:srgbClr val="C00000"/>
                </a:solidFill>
                <a:latin typeface="Arial"/>
                <a:cs typeface="Arial"/>
              </a:rPr>
              <a:t>TRABAJAR</a:t>
            </a:r>
            <a:r>
              <a:rPr lang="es-MX" sz="2500" b="1" dirty="0" smtClean="0">
                <a:latin typeface="Arial"/>
                <a:cs typeface="Arial"/>
              </a:rPr>
              <a:t>   </a:t>
            </a:r>
            <a:r>
              <a:rPr lang="es-MX" sz="2500" b="1" dirty="0" smtClean="0">
                <a:solidFill>
                  <a:srgbClr val="C5A91E"/>
                </a:solidFill>
                <a:latin typeface="Arial"/>
                <a:cs typeface="Arial"/>
              </a:rPr>
              <a:t>GOZAR</a:t>
            </a:r>
            <a:r>
              <a:rPr lang="es-MX" sz="2500" b="1" dirty="0" smtClean="0">
                <a:latin typeface="Arial"/>
                <a:cs typeface="Arial"/>
              </a:rPr>
              <a:t>   </a:t>
            </a:r>
            <a:r>
              <a:rPr lang="es-MX" sz="2500" b="1" dirty="0" smtClean="0">
                <a:solidFill>
                  <a:srgbClr val="7030A0"/>
                </a:solidFill>
                <a:latin typeface="Arial"/>
                <a:cs typeface="Arial"/>
              </a:rPr>
              <a:t>CONSUMIR</a:t>
            </a:r>
            <a:r>
              <a:rPr lang="es-MX" sz="2500" b="1" dirty="0" smtClean="0">
                <a:latin typeface="Arial"/>
                <a:cs typeface="Arial"/>
              </a:rPr>
              <a:t> </a:t>
            </a:r>
            <a:endParaRPr lang="es-MX" sz="2500" b="1" dirty="0">
              <a:latin typeface="Arial"/>
              <a:cs typeface="Arial"/>
            </a:endParaRPr>
          </a:p>
        </p:txBody>
      </p:sp>
    </p:spTree>
    <p:extLst>
      <p:ext uri="{BB962C8B-B14F-4D97-AF65-F5344CB8AC3E}">
        <p14:creationId xmlns:p14="http://schemas.microsoft.com/office/powerpoint/2010/main" val="17245946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siness-handshak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0" y="2920033"/>
            <a:ext cx="2437196" cy="3741444"/>
          </a:xfrm>
          <a:prstGeom prst="rect">
            <a:avLst/>
          </a:prstGeom>
        </p:spPr>
      </p:pic>
      <p:pic>
        <p:nvPicPr>
          <p:cNvPr id="9" name="Picture 8" descr="grandopenin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7505" y="2968624"/>
            <a:ext cx="2744894" cy="3661844"/>
          </a:xfrm>
          <a:prstGeom prst="rect">
            <a:avLst/>
          </a:prstGeom>
        </p:spPr>
      </p:pic>
      <p:sp>
        <p:nvSpPr>
          <p:cNvPr id="12" name="Rectangle 11"/>
          <p:cNvSpPr/>
          <p:nvPr/>
        </p:nvSpPr>
        <p:spPr>
          <a:xfrm>
            <a:off x="0" y="2122713"/>
            <a:ext cx="9144000" cy="8459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869950"/>
            <a:ext cx="8229600" cy="1143000"/>
          </a:xfrm>
        </p:spPr>
        <p:txBody>
          <a:bodyPr>
            <a:normAutofit fontScale="90000"/>
          </a:bodyPr>
          <a:lstStyle/>
          <a:p>
            <a:pPr lvl="0"/>
            <a:r>
              <a:rPr lang="es-MX" dirty="0" smtClean="0"/>
              <a:t>En compromiso esta nuestro</a:t>
            </a:r>
            <a:r>
              <a:rPr lang="es-MX" dirty="0" smtClean="0">
                <a:solidFill>
                  <a:srgbClr val="E5031B"/>
                </a:solidFill>
              </a:rPr>
              <a:t/>
            </a:r>
            <a:br>
              <a:rPr lang="es-MX" dirty="0" smtClean="0">
                <a:solidFill>
                  <a:srgbClr val="E5031B"/>
                </a:solidFill>
              </a:rPr>
            </a:br>
            <a:r>
              <a:rPr lang="es-MX" dirty="0" smtClean="0">
                <a:solidFill>
                  <a:srgbClr val="185EB0"/>
                </a:solidFill>
              </a:rPr>
              <a:t>bienestar económico </a:t>
            </a:r>
            <a:r>
              <a:rPr lang="es-MX" dirty="0" smtClean="0"/>
              <a:t>en </a:t>
            </a:r>
            <a:r>
              <a:rPr lang="es-MX" dirty="0" smtClean="0">
                <a:solidFill>
                  <a:srgbClr val="E5031B"/>
                </a:solidFill>
              </a:rPr>
              <a:t>Tejas</a:t>
            </a:r>
            <a:r>
              <a:rPr lang="en-US" dirty="0">
                <a:solidFill>
                  <a:srgbClr val="E5031B"/>
                </a:solidFill>
              </a:rPr>
              <a:t/>
            </a:r>
            <a:br>
              <a:rPr lang="en-US" dirty="0">
                <a:solidFill>
                  <a:srgbClr val="E5031B"/>
                </a:solidFill>
              </a:rPr>
            </a:br>
            <a:endParaRPr lang="en-US" dirty="0">
              <a:solidFill>
                <a:srgbClr val="E5031B"/>
              </a:solidFill>
            </a:endParaRPr>
          </a:p>
        </p:txBody>
      </p:sp>
      <p:sp>
        <p:nvSpPr>
          <p:cNvPr id="6" name="Rectangle 5"/>
          <p:cNvSpPr/>
          <p:nvPr/>
        </p:nvSpPr>
        <p:spPr>
          <a:xfrm>
            <a:off x="2818685" y="2298238"/>
            <a:ext cx="3175869" cy="477054"/>
          </a:xfrm>
          <a:prstGeom prst="rect">
            <a:avLst/>
          </a:prstGeom>
        </p:spPr>
        <p:txBody>
          <a:bodyPr wrap="none">
            <a:spAutoFit/>
          </a:bodyPr>
          <a:lstStyle/>
          <a:p>
            <a:r>
              <a:rPr lang="es-MX" sz="2500" cap="all" dirty="0" smtClean="0">
                <a:solidFill>
                  <a:srgbClr val="C5A91E"/>
                </a:solidFill>
                <a:latin typeface="Arial"/>
                <a:cs typeface="Arial"/>
              </a:rPr>
              <a:t>Comercio nuevo</a:t>
            </a:r>
            <a:endParaRPr lang="es-MX" sz="2500" dirty="0">
              <a:solidFill>
                <a:srgbClr val="C5A91E"/>
              </a:solidFill>
            </a:endParaRPr>
          </a:p>
        </p:txBody>
      </p:sp>
      <p:sp>
        <p:nvSpPr>
          <p:cNvPr id="7" name="Rectangle 6"/>
          <p:cNvSpPr/>
          <p:nvPr/>
        </p:nvSpPr>
        <p:spPr>
          <a:xfrm>
            <a:off x="457200" y="2298238"/>
            <a:ext cx="1519968" cy="477054"/>
          </a:xfrm>
          <a:prstGeom prst="rect">
            <a:avLst/>
          </a:prstGeom>
        </p:spPr>
        <p:txBody>
          <a:bodyPr wrap="none">
            <a:spAutoFit/>
          </a:bodyPr>
          <a:lstStyle/>
          <a:p>
            <a:r>
              <a:rPr lang="en-US" sz="2500" cap="all" dirty="0" smtClean="0">
                <a:solidFill>
                  <a:srgbClr val="168029"/>
                </a:solidFill>
                <a:latin typeface="Arial"/>
                <a:cs typeface="Arial"/>
              </a:rPr>
              <a:t>EMPLEO</a:t>
            </a:r>
            <a:endParaRPr lang="en-US" sz="2500" dirty="0"/>
          </a:p>
        </p:txBody>
      </p:sp>
      <p:sp>
        <p:nvSpPr>
          <p:cNvPr id="3" name="Rectangle 2"/>
          <p:cNvSpPr/>
          <p:nvPr/>
        </p:nvSpPr>
        <p:spPr>
          <a:xfrm>
            <a:off x="5994555" y="2122712"/>
            <a:ext cx="3149446" cy="861774"/>
          </a:xfrm>
          <a:prstGeom prst="rect">
            <a:avLst/>
          </a:prstGeom>
        </p:spPr>
        <p:txBody>
          <a:bodyPr wrap="square">
            <a:spAutoFit/>
          </a:bodyPr>
          <a:lstStyle/>
          <a:p>
            <a:pPr algn="ctr"/>
            <a:r>
              <a:rPr lang="es-MX" sz="2500" cap="all" dirty="0" smtClean="0">
                <a:solidFill>
                  <a:srgbClr val="5919A1"/>
                </a:solidFill>
                <a:latin typeface="Arial"/>
                <a:cs typeface="Arial"/>
              </a:rPr>
              <a:t>Bajos gastos de envió</a:t>
            </a:r>
            <a:endParaRPr lang="es-MX" sz="2500" dirty="0"/>
          </a:p>
        </p:txBody>
      </p:sp>
      <p:pic>
        <p:nvPicPr>
          <p:cNvPr id="8" name="Picture 7" descr="truck.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6832" y="3407835"/>
            <a:ext cx="3462172" cy="2545992"/>
          </a:xfrm>
          <a:prstGeom prst="rect">
            <a:avLst/>
          </a:prstGeom>
        </p:spPr>
      </p:pic>
    </p:spTree>
    <p:extLst>
      <p:ext uri="{BB962C8B-B14F-4D97-AF65-F5344CB8AC3E}">
        <p14:creationId xmlns:p14="http://schemas.microsoft.com/office/powerpoint/2010/main" val="354703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7" name="Rectangle 6"/>
          <p:cNvSpPr/>
          <p:nvPr/>
        </p:nvSpPr>
        <p:spPr>
          <a:xfrm>
            <a:off x="381004" y="4257"/>
            <a:ext cx="5032372" cy="1938992"/>
          </a:xfrm>
          <a:prstGeom prst="rect">
            <a:avLst/>
          </a:prstGeom>
        </p:spPr>
        <p:txBody>
          <a:bodyPr wrap="square">
            <a:spAutoFit/>
          </a:bodyPr>
          <a:lstStyle/>
          <a:p>
            <a:r>
              <a:rPr lang="es-MX" sz="6000" b="1" dirty="0" smtClean="0">
                <a:solidFill>
                  <a:srgbClr val="E5031B"/>
                </a:solidFill>
                <a:latin typeface="Arial"/>
                <a:cs typeface="Arial"/>
              </a:rPr>
              <a:t>Cual es el problema? </a:t>
            </a:r>
            <a:endParaRPr lang="es-MX" sz="6000" b="1" dirty="0">
              <a:solidFill>
                <a:srgbClr val="E5031B"/>
              </a:solidFill>
              <a:latin typeface="Arial"/>
              <a:cs typeface="Arial"/>
            </a:endParaRPr>
          </a:p>
        </p:txBody>
      </p:sp>
      <p:sp>
        <p:nvSpPr>
          <p:cNvPr id="21" name="Rectangle 20"/>
          <p:cNvSpPr/>
          <p:nvPr/>
        </p:nvSpPr>
        <p:spPr>
          <a:xfrm>
            <a:off x="6422571" y="3541098"/>
            <a:ext cx="2131786" cy="2400657"/>
          </a:xfrm>
          <a:prstGeom prst="rect">
            <a:avLst/>
          </a:prstGeom>
        </p:spPr>
        <p:txBody>
          <a:bodyPr wrap="square">
            <a:spAutoFit/>
          </a:bodyPr>
          <a:lstStyle/>
          <a:p>
            <a:r>
              <a:rPr lang="en-US" sz="4000" b="1" dirty="0" smtClean="0">
                <a:solidFill>
                  <a:srgbClr val="185EB0"/>
                </a:solidFill>
                <a:latin typeface="Arial"/>
                <a:cs typeface="Arial"/>
              </a:rPr>
              <a:t>$</a:t>
            </a:r>
            <a:r>
              <a:rPr lang="en-US" sz="4000" b="1" dirty="0">
                <a:solidFill>
                  <a:srgbClr val="185EB0"/>
                </a:solidFill>
                <a:latin typeface="Arial"/>
                <a:cs typeface="Arial"/>
              </a:rPr>
              <a:t>2.1 </a:t>
            </a:r>
            <a:r>
              <a:rPr lang="es-MX" sz="2200" dirty="0" smtClean="0">
                <a:solidFill>
                  <a:srgbClr val="7F7F7F"/>
                </a:solidFill>
                <a:latin typeface="Arial"/>
                <a:cs typeface="Arial"/>
              </a:rPr>
              <a:t>billones de dólares perdidos para </a:t>
            </a:r>
            <a:r>
              <a:rPr lang="es-MX" sz="2200" b="1" dirty="0" smtClean="0">
                <a:solidFill>
                  <a:srgbClr val="7F7F7F"/>
                </a:solidFill>
                <a:latin typeface="Arial"/>
                <a:cs typeface="Arial"/>
              </a:rPr>
              <a:t>camiones de carga </a:t>
            </a:r>
            <a:endParaRPr lang="es-MX" sz="2200" b="1" dirty="0">
              <a:solidFill>
                <a:srgbClr val="7F7F7F"/>
              </a:solidFill>
              <a:latin typeface="Arial"/>
              <a:cs typeface="Arial"/>
            </a:endParaRPr>
          </a:p>
        </p:txBody>
      </p:sp>
      <p:grpSp>
        <p:nvGrpSpPr>
          <p:cNvPr id="5" name="Group 4"/>
          <p:cNvGrpSpPr/>
          <p:nvPr/>
        </p:nvGrpSpPr>
        <p:grpSpPr>
          <a:xfrm>
            <a:off x="381004" y="6014358"/>
            <a:ext cx="8242390" cy="518092"/>
            <a:chOff x="627063" y="6111875"/>
            <a:chExt cx="3257982" cy="204787"/>
          </a:xfrm>
        </p:grpSpPr>
        <p:pic>
          <p:nvPicPr>
            <p:cNvPr id="4" name="Picture 3"/>
            <p:cNvPicPr>
              <a:picLocks noChangeAspect="1"/>
            </p:cNvPicPr>
            <p:nvPr/>
          </p:nvPicPr>
          <p:blipFill>
            <a:blip r:embed="rId3"/>
            <a:stretch>
              <a:fillRect/>
            </a:stretch>
          </p:blipFill>
          <p:spPr>
            <a:xfrm>
              <a:off x="627063" y="6111875"/>
              <a:ext cx="465426" cy="204787"/>
            </a:xfrm>
            <a:prstGeom prst="rect">
              <a:avLst/>
            </a:prstGeom>
          </p:spPr>
        </p:pic>
        <p:pic>
          <p:nvPicPr>
            <p:cNvPr id="26" name="Picture 25"/>
            <p:cNvPicPr>
              <a:picLocks noChangeAspect="1"/>
            </p:cNvPicPr>
            <p:nvPr/>
          </p:nvPicPr>
          <p:blipFill>
            <a:blip r:embed="rId3"/>
            <a:stretch>
              <a:fillRect/>
            </a:stretch>
          </p:blipFill>
          <p:spPr>
            <a:xfrm>
              <a:off x="1092489" y="6111875"/>
              <a:ext cx="465426" cy="204787"/>
            </a:xfrm>
            <a:prstGeom prst="rect">
              <a:avLst/>
            </a:prstGeom>
          </p:spPr>
        </p:pic>
        <p:pic>
          <p:nvPicPr>
            <p:cNvPr id="27" name="Picture 26"/>
            <p:cNvPicPr>
              <a:picLocks noChangeAspect="1"/>
            </p:cNvPicPr>
            <p:nvPr/>
          </p:nvPicPr>
          <p:blipFill>
            <a:blip r:embed="rId3"/>
            <a:stretch>
              <a:fillRect/>
            </a:stretch>
          </p:blipFill>
          <p:spPr>
            <a:xfrm>
              <a:off x="1557915" y="6111875"/>
              <a:ext cx="465426" cy="204787"/>
            </a:xfrm>
            <a:prstGeom prst="rect">
              <a:avLst/>
            </a:prstGeom>
          </p:spPr>
        </p:pic>
        <p:pic>
          <p:nvPicPr>
            <p:cNvPr id="28" name="Picture 27"/>
            <p:cNvPicPr>
              <a:picLocks noChangeAspect="1"/>
            </p:cNvPicPr>
            <p:nvPr/>
          </p:nvPicPr>
          <p:blipFill>
            <a:blip r:embed="rId3"/>
            <a:stretch>
              <a:fillRect/>
            </a:stretch>
          </p:blipFill>
          <p:spPr>
            <a:xfrm>
              <a:off x="2023341" y="6111875"/>
              <a:ext cx="465426" cy="204787"/>
            </a:xfrm>
            <a:prstGeom prst="rect">
              <a:avLst/>
            </a:prstGeom>
          </p:spPr>
        </p:pic>
        <p:pic>
          <p:nvPicPr>
            <p:cNvPr id="29" name="Picture 28"/>
            <p:cNvPicPr>
              <a:picLocks noChangeAspect="1"/>
            </p:cNvPicPr>
            <p:nvPr/>
          </p:nvPicPr>
          <p:blipFill>
            <a:blip r:embed="rId3"/>
            <a:stretch>
              <a:fillRect/>
            </a:stretch>
          </p:blipFill>
          <p:spPr>
            <a:xfrm>
              <a:off x="2488767" y="6111875"/>
              <a:ext cx="465426" cy="204787"/>
            </a:xfrm>
            <a:prstGeom prst="rect">
              <a:avLst/>
            </a:prstGeom>
          </p:spPr>
        </p:pic>
        <p:pic>
          <p:nvPicPr>
            <p:cNvPr id="30" name="Picture 29"/>
            <p:cNvPicPr>
              <a:picLocks noChangeAspect="1"/>
            </p:cNvPicPr>
            <p:nvPr/>
          </p:nvPicPr>
          <p:blipFill>
            <a:blip r:embed="rId3"/>
            <a:stretch>
              <a:fillRect/>
            </a:stretch>
          </p:blipFill>
          <p:spPr>
            <a:xfrm>
              <a:off x="2954193" y="6111875"/>
              <a:ext cx="465426" cy="204787"/>
            </a:xfrm>
            <a:prstGeom prst="rect">
              <a:avLst/>
            </a:prstGeom>
          </p:spPr>
        </p:pic>
        <p:pic>
          <p:nvPicPr>
            <p:cNvPr id="31" name="Picture 30"/>
            <p:cNvPicPr>
              <a:picLocks noChangeAspect="1"/>
            </p:cNvPicPr>
            <p:nvPr/>
          </p:nvPicPr>
          <p:blipFill>
            <a:blip r:embed="rId3"/>
            <a:stretch>
              <a:fillRect/>
            </a:stretch>
          </p:blipFill>
          <p:spPr>
            <a:xfrm>
              <a:off x="3419619" y="6111875"/>
              <a:ext cx="465426" cy="204787"/>
            </a:xfrm>
            <a:prstGeom prst="rect">
              <a:avLst/>
            </a:prstGeom>
          </p:spPr>
        </p:pic>
      </p:grpSp>
      <p:sp>
        <p:nvSpPr>
          <p:cNvPr id="22" name="Content Placeholder 2"/>
          <p:cNvSpPr>
            <a:spLocks noGrp="1"/>
          </p:cNvSpPr>
          <p:nvPr>
            <p:ph idx="1"/>
          </p:nvPr>
        </p:nvSpPr>
        <p:spPr>
          <a:xfrm>
            <a:off x="457200" y="2070188"/>
            <a:ext cx="8229600" cy="796383"/>
          </a:xfrm>
        </p:spPr>
        <p:txBody>
          <a:bodyPr>
            <a:normAutofit/>
          </a:bodyPr>
          <a:lstStyle/>
          <a:p>
            <a:pPr marL="0" lvl="0" indent="0">
              <a:buNone/>
            </a:pPr>
            <a:r>
              <a:rPr lang="es-MX" sz="4400" b="1" dirty="0" smtClean="0">
                <a:solidFill>
                  <a:srgbClr val="185EB0"/>
                </a:solidFill>
                <a:latin typeface="Arial"/>
                <a:cs typeface="Arial"/>
              </a:rPr>
              <a:t>Congestión</a:t>
            </a:r>
            <a:r>
              <a:rPr lang="es-MX" sz="4000" b="1" dirty="0" smtClean="0">
                <a:solidFill>
                  <a:srgbClr val="185EB0"/>
                </a:solidFill>
                <a:latin typeface="Arial"/>
                <a:cs typeface="Arial"/>
              </a:rPr>
              <a:t> </a:t>
            </a:r>
            <a:r>
              <a:rPr lang="es-MX" sz="4000" dirty="0" smtClean="0">
                <a:latin typeface="Arial"/>
                <a:cs typeface="Arial"/>
              </a:rPr>
              <a:t>anual en Tejas</a:t>
            </a:r>
          </a:p>
          <a:p>
            <a:pPr marL="0" indent="0">
              <a:buNone/>
            </a:pPr>
            <a:endParaRPr lang="en-US" sz="2400" dirty="0">
              <a:latin typeface="Arial"/>
              <a:cs typeface="Arial"/>
            </a:endParaRPr>
          </a:p>
        </p:txBody>
      </p:sp>
      <p:pic>
        <p:nvPicPr>
          <p:cNvPr id="24" name="Picture 23"/>
          <p:cNvPicPr>
            <a:picLocks noChangeAspect="1"/>
          </p:cNvPicPr>
          <p:nvPr/>
        </p:nvPicPr>
        <p:blipFill>
          <a:blip r:embed="rId4"/>
          <a:stretch>
            <a:fillRect/>
          </a:stretch>
        </p:blipFill>
        <p:spPr>
          <a:xfrm>
            <a:off x="7096070" y="607786"/>
            <a:ext cx="1688987" cy="867737"/>
          </a:xfrm>
          <a:prstGeom prst="rect">
            <a:avLst/>
          </a:prstGeom>
        </p:spPr>
      </p:pic>
      <p:sp>
        <p:nvSpPr>
          <p:cNvPr id="9" name="Rectangle 8"/>
          <p:cNvSpPr/>
          <p:nvPr/>
        </p:nvSpPr>
        <p:spPr>
          <a:xfrm>
            <a:off x="584632" y="3541098"/>
            <a:ext cx="1947711" cy="2062103"/>
          </a:xfrm>
          <a:prstGeom prst="rect">
            <a:avLst/>
          </a:prstGeom>
        </p:spPr>
        <p:txBody>
          <a:bodyPr wrap="square">
            <a:spAutoFit/>
          </a:bodyPr>
          <a:lstStyle/>
          <a:p>
            <a:r>
              <a:rPr lang="en-US" sz="4000" b="1" dirty="0">
                <a:solidFill>
                  <a:srgbClr val="185EB0"/>
                </a:solidFill>
                <a:latin typeface="Arial"/>
                <a:cs typeface="Arial"/>
              </a:rPr>
              <a:t>472</a:t>
            </a:r>
            <a:r>
              <a:rPr lang="en-US" sz="2000" dirty="0">
                <a:solidFill>
                  <a:srgbClr val="185EB0"/>
                </a:solidFill>
                <a:latin typeface="Arial"/>
                <a:cs typeface="Arial"/>
              </a:rPr>
              <a:t> </a:t>
            </a:r>
            <a:r>
              <a:rPr lang="es-MX" sz="2200" dirty="0" smtClean="0">
                <a:solidFill>
                  <a:srgbClr val="7F7F7F"/>
                </a:solidFill>
                <a:latin typeface="Arial"/>
                <a:cs typeface="Arial"/>
              </a:rPr>
              <a:t>millones horas extras recorridas en trafico  </a:t>
            </a:r>
            <a:endParaRPr lang="es-MX" sz="2200" dirty="0">
              <a:solidFill>
                <a:srgbClr val="7F7F7F"/>
              </a:solidFill>
              <a:latin typeface="Arial"/>
              <a:cs typeface="Arial"/>
            </a:endParaRPr>
          </a:p>
        </p:txBody>
      </p:sp>
      <p:sp>
        <p:nvSpPr>
          <p:cNvPr id="10" name="Rectangle 9"/>
          <p:cNvSpPr/>
          <p:nvPr/>
        </p:nvSpPr>
        <p:spPr>
          <a:xfrm>
            <a:off x="3147785" y="3541098"/>
            <a:ext cx="2530929" cy="2062103"/>
          </a:xfrm>
          <a:prstGeom prst="rect">
            <a:avLst/>
          </a:prstGeom>
        </p:spPr>
        <p:txBody>
          <a:bodyPr wrap="square">
            <a:spAutoFit/>
          </a:bodyPr>
          <a:lstStyle/>
          <a:p>
            <a:r>
              <a:rPr lang="en-US" sz="4000" b="1" dirty="0">
                <a:solidFill>
                  <a:srgbClr val="185EB0"/>
                </a:solidFill>
                <a:latin typeface="Arial"/>
                <a:cs typeface="Arial"/>
              </a:rPr>
              <a:t>$10.1 </a:t>
            </a:r>
            <a:r>
              <a:rPr lang="es-MX" sz="2200" dirty="0" smtClean="0">
                <a:solidFill>
                  <a:srgbClr val="7F7F7F"/>
                </a:solidFill>
                <a:latin typeface="Arial"/>
                <a:cs typeface="Arial"/>
              </a:rPr>
              <a:t>billones de dólares derrochados en </a:t>
            </a:r>
            <a:r>
              <a:rPr lang="es-MX" sz="2200" b="1" dirty="0" smtClean="0">
                <a:solidFill>
                  <a:srgbClr val="7F7F7F"/>
                </a:solidFill>
                <a:latin typeface="Arial"/>
                <a:cs typeface="Arial"/>
              </a:rPr>
              <a:t>retrasos y gastos</a:t>
            </a:r>
            <a:r>
              <a:rPr lang="es-MX" sz="2200" dirty="0" smtClean="0">
                <a:solidFill>
                  <a:srgbClr val="7F7F7F"/>
                </a:solidFill>
                <a:latin typeface="Arial"/>
                <a:cs typeface="Arial"/>
              </a:rPr>
              <a:t> de gasolina</a:t>
            </a:r>
            <a:endParaRPr lang="es-MX" sz="2200" b="1" dirty="0">
              <a:solidFill>
                <a:srgbClr val="7F7F7F"/>
              </a:solidFill>
              <a:latin typeface="Arial"/>
              <a:cs typeface="Arial"/>
            </a:endParaRPr>
          </a:p>
        </p:txBody>
      </p:sp>
      <p:cxnSp>
        <p:nvCxnSpPr>
          <p:cNvPr id="25" name="Straight Connector 24"/>
          <p:cNvCxnSpPr/>
          <p:nvPr/>
        </p:nvCxnSpPr>
        <p:spPr>
          <a:xfrm flipV="1">
            <a:off x="5893572"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842466" y="3403922"/>
            <a:ext cx="0" cy="200264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4172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690688"/>
            <a:ext cx="9144000" cy="59206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4" name="TextBox 3"/>
          <p:cNvSpPr txBox="1"/>
          <p:nvPr/>
        </p:nvSpPr>
        <p:spPr>
          <a:xfrm>
            <a:off x="889000" y="1914525"/>
            <a:ext cx="7151640" cy="3323987"/>
          </a:xfrm>
          <a:prstGeom prst="rect">
            <a:avLst/>
          </a:prstGeom>
          <a:noFill/>
        </p:spPr>
        <p:txBody>
          <a:bodyPr wrap="square" rtlCol="0">
            <a:spAutoFit/>
          </a:bodyPr>
          <a:lstStyle/>
          <a:p>
            <a:r>
              <a:rPr lang="en-US" sz="21000" b="1" kern="800" spc="-1870" baseline="30000" dirty="0" smtClean="0">
                <a:solidFill>
                  <a:srgbClr val="E5031B"/>
                </a:solidFill>
                <a:latin typeface="Arial"/>
                <a:cs typeface="Arial"/>
              </a:rPr>
              <a:t>$</a:t>
            </a:r>
            <a:r>
              <a:rPr lang="en-US" sz="21000" b="1" kern="800" spc="-3000" dirty="0" smtClean="0">
                <a:solidFill>
                  <a:srgbClr val="E5031B"/>
                </a:solidFill>
                <a:latin typeface="Arial"/>
                <a:cs typeface="Arial"/>
              </a:rPr>
              <a:t>1,</a:t>
            </a:r>
            <a:r>
              <a:rPr lang="en-US" sz="21000" b="1" kern="800" spc="-1870" dirty="0" smtClean="0">
                <a:solidFill>
                  <a:srgbClr val="E5031B"/>
                </a:solidFill>
                <a:latin typeface="Arial"/>
                <a:cs typeface="Arial"/>
              </a:rPr>
              <a:t>000</a:t>
            </a:r>
            <a:endParaRPr lang="en-US" sz="21000" b="1" kern="800" spc="-1870" dirty="0">
              <a:solidFill>
                <a:srgbClr val="E5031B"/>
              </a:solidFill>
              <a:latin typeface="Arial"/>
              <a:cs typeface="Arial"/>
            </a:endParaRPr>
          </a:p>
        </p:txBody>
      </p:sp>
      <p:sp>
        <p:nvSpPr>
          <p:cNvPr id="3" name="TextBox 2"/>
          <p:cNvSpPr txBox="1"/>
          <p:nvPr/>
        </p:nvSpPr>
        <p:spPr>
          <a:xfrm>
            <a:off x="220717" y="806529"/>
            <a:ext cx="8151492" cy="1107996"/>
          </a:xfrm>
          <a:prstGeom prst="rect">
            <a:avLst/>
          </a:prstGeom>
          <a:noFill/>
        </p:spPr>
        <p:txBody>
          <a:bodyPr wrap="square" rtlCol="0">
            <a:spAutoFit/>
          </a:bodyPr>
          <a:lstStyle/>
          <a:p>
            <a:r>
              <a:rPr lang="es-MX" sz="6600" b="1" dirty="0" smtClean="0">
                <a:solidFill>
                  <a:srgbClr val="E5031B"/>
                </a:solidFill>
                <a:latin typeface="Arial"/>
                <a:cs typeface="Arial"/>
              </a:rPr>
              <a:t>Retrasos de Trafico </a:t>
            </a:r>
          </a:p>
        </p:txBody>
      </p:sp>
      <p:sp>
        <p:nvSpPr>
          <p:cNvPr id="6" name="TextBox 5"/>
          <p:cNvSpPr txBox="1"/>
          <p:nvPr/>
        </p:nvSpPr>
        <p:spPr>
          <a:xfrm>
            <a:off x="7137928" y="4105426"/>
            <a:ext cx="2468562" cy="523220"/>
          </a:xfrm>
          <a:prstGeom prst="rect">
            <a:avLst/>
          </a:prstGeom>
          <a:noFill/>
        </p:spPr>
        <p:txBody>
          <a:bodyPr wrap="square" rtlCol="0">
            <a:spAutoFit/>
          </a:bodyPr>
          <a:lstStyle/>
          <a:p>
            <a:r>
              <a:rPr lang="es-MX" sz="2800" dirty="0" smtClean="0">
                <a:solidFill>
                  <a:srgbClr val="E5031B"/>
                </a:solidFill>
                <a:latin typeface="Arial"/>
                <a:cs typeface="Arial"/>
              </a:rPr>
              <a:t>anualmente</a:t>
            </a:r>
            <a:endParaRPr lang="es-MX" sz="2800" dirty="0">
              <a:solidFill>
                <a:srgbClr val="E5031B"/>
              </a:solidFill>
              <a:latin typeface="Arial"/>
              <a:cs typeface="Arial"/>
            </a:endParaRPr>
          </a:p>
        </p:txBody>
      </p:sp>
      <p:sp>
        <p:nvSpPr>
          <p:cNvPr id="7" name="Rectangle 6"/>
          <p:cNvSpPr/>
          <p:nvPr/>
        </p:nvSpPr>
        <p:spPr>
          <a:xfrm>
            <a:off x="888999" y="1636422"/>
            <a:ext cx="4508499" cy="646331"/>
          </a:xfrm>
          <a:prstGeom prst="rect">
            <a:avLst/>
          </a:prstGeom>
        </p:spPr>
        <p:txBody>
          <a:bodyPr wrap="square">
            <a:spAutoFit/>
          </a:bodyPr>
          <a:lstStyle/>
          <a:p>
            <a:r>
              <a:rPr lang="es-MX" sz="3600" dirty="0" smtClean="0">
                <a:solidFill>
                  <a:srgbClr val="185EB0"/>
                </a:solidFill>
                <a:latin typeface="Arial"/>
                <a:cs typeface="Arial"/>
              </a:rPr>
              <a:t>para cada usuario </a:t>
            </a:r>
            <a:endParaRPr lang="es-MX" sz="3600" dirty="0">
              <a:solidFill>
                <a:srgbClr val="185EB0"/>
              </a:solidFill>
              <a:latin typeface="Arial"/>
              <a:cs typeface="Arial"/>
            </a:endParaRPr>
          </a:p>
        </p:txBody>
      </p:sp>
      <p:grpSp>
        <p:nvGrpSpPr>
          <p:cNvPr id="23" name="Group 22"/>
          <p:cNvGrpSpPr/>
          <p:nvPr/>
        </p:nvGrpSpPr>
        <p:grpSpPr>
          <a:xfrm>
            <a:off x="-103188" y="6217487"/>
            <a:ext cx="9307232" cy="375869"/>
            <a:chOff x="-103188" y="6217487"/>
            <a:chExt cx="9307232" cy="375869"/>
          </a:xfrm>
        </p:grpSpPr>
        <p:pic>
          <p:nvPicPr>
            <p:cNvPr id="14" name="Picture 13"/>
            <p:cNvPicPr>
              <a:picLocks noChangeAspect="1"/>
            </p:cNvPicPr>
            <p:nvPr/>
          </p:nvPicPr>
          <p:blipFill>
            <a:blip r:embed="rId3"/>
            <a:stretch>
              <a:fillRect/>
            </a:stretch>
          </p:blipFill>
          <p:spPr>
            <a:xfrm>
              <a:off x="-103188" y="6217487"/>
              <a:ext cx="1163404" cy="375869"/>
            </a:xfrm>
            <a:prstGeom prst="rect">
              <a:avLst/>
            </a:prstGeom>
          </p:spPr>
        </p:pic>
        <p:pic>
          <p:nvPicPr>
            <p:cNvPr id="15" name="Picture 14"/>
            <p:cNvPicPr>
              <a:picLocks noChangeAspect="1"/>
            </p:cNvPicPr>
            <p:nvPr/>
          </p:nvPicPr>
          <p:blipFill>
            <a:blip r:embed="rId3"/>
            <a:stretch>
              <a:fillRect/>
            </a:stretch>
          </p:blipFill>
          <p:spPr>
            <a:xfrm>
              <a:off x="1060216" y="6217487"/>
              <a:ext cx="1163404" cy="375869"/>
            </a:xfrm>
            <a:prstGeom prst="rect">
              <a:avLst/>
            </a:prstGeom>
          </p:spPr>
        </p:pic>
        <p:pic>
          <p:nvPicPr>
            <p:cNvPr id="16" name="Picture 15"/>
            <p:cNvPicPr>
              <a:picLocks noChangeAspect="1"/>
            </p:cNvPicPr>
            <p:nvPr/>
          </p:nvPicPr>
          <p:blipFill>
            <a:blip r:embed="rId3"/>
            <a:stretch>
              <a:fillRect/>
            </a:stretch>
          </p:blipFill>
          <p:spPr>
            <a:xfrm>
              <a:off x="2223620" y="6217487"/>
              <a:ext cx="1163404" cy="375869"/>
            </a:xfrm>
            <a:prstGeom prst="rect">
              <a:avLst/>
            </a:prstGeom>
          </p:spPr>
        </p:pic>
        <p:pic>
          <p:nvPicPr>
            <p:cNvPr id="17" name="Picture 16"/>
            <p:cNvPicPr>
              <a:picLocks noChangeAspect="1"/>
            </p:cNvPicPr>
            <p:nvPr/>
          </p:nvPicPr>
          <p:blipFill>
            <a:blip r:embed="rId3"/>
            <a:stretch>
              <a:fillRect/>
            </a:stretch>
          </p:blipFill>
          <p:spPr>
            <a:xfrm>
              <a:off x="3387024" y="6217487"/>
              <a:ext cx="1163404" cy="375869"/>
            </a:xfrm>
            <a:prstGeom prst="rect">
              <a:avLst/>
            </a:prstGeom>
          </p:spPr>
        </p:pic>
        <p:pic>
          <p:nvPicPr>
            <p:cNvPr id="18" name="Picture 17"/>
            <p:cNvPicPr>
              <a:picLocks noChangeAspect="1"/>
            </p:cNvPicPr>
            <p:nvPr/>
          </p:nvPicPr>
          <p:blipFill>
            <a:blip r:embed="rId3"/>
            <a:stretch>
              <a:fillRect/>
            </a:stretch>
          </p:blipFill>
          <p:spPr>
            <a:xfrm>
              <a:off x="4550428" y="6217487"/>
              <a:ext cx="1163404" cy="375869"/>
            </a:xfrm>
            <a:prstGeom prst="rect">
              <a:avLst/>
            </a:prstGeom>
          </p:spPr>
        </p:pic>
        <p:pic>
          <p:nvPicPr>
            <p:cNvPr id="19" name="Picture 18"/>
            <p:cNvPicPr>
              <a:picLocks noChangeAspect="1"/>
            </p:cNvPicPr>
            <p:nvPr/>
          </p:nvPicPr>
          <p:blipFill>
            <a:blip r:embed="rId3"/>
            <a:stretch>
              <a:fillRect/>
            </a:stretch>
          </p:blipFill>
          <p:spPr>
            <a:xfrm>
              <a:off x="5713832" y="6217487"/>
              <a:ext cx="1163404" cy="375869"/>
            </a:xfrm>
            <a:prstGeom prst="rect">
              <a:avLst/>
            </a:prstGeom>
          </p:spPr>
        </p:pic>
        <p:pic>
          <p:nvPicPr>
            <p:cNvPr id="20" name="Picture 19"/>
            <p:cNvPicPr>
              <a:picLocks noChangeAspect="1"/>
            </p:cNvPicPr>
            <p:nvPr/>
          </p:nvPicPr>
          <p:blipFill>
            <a:blip r:embed="rId3"/>
            <a:stretch>
              <a:fillRect/>
            </a:stretch>
          </p:blipFill>
          <p:spPr>
            <a:xfrm>
              <a:off x="6877236" y="6217487"/>
              <a:ext cx="1163404" cy="375869"/>
            </a:xfrm>
            <a:prstGeom prst="rect">
              <a:avLst/>
            </a:prstGeom>
          </p:spPr>
        </p:pic>
        <p:pic>
          <p:nvPicPr>
            <p:cNvPr id="21" name="Picture 20"/>
            <p:cNvPicPr>
              <a:picLocks noChangeAspect="1"/>
            </p:cNvPicPr>
            <p:nvPr/>
          </p:nvPicPr>
          <p:blipFill>
            <a:blip r:embed="rId3"/>
            <a:stretch>
              <a:fillRect/>
            </a:stretch>
          </p:blipFill>
          <p:spPr>
            <a:xfrm>
              <a:off x="8040640" y="6217487"/>
              <a:ext cx="1163404" cy="375869"/>
            </a:xfrm>
            <a:prstGeom prst="rect">
              <a:avLst/>
            </a:prstGeom>
          </p:spPr>
        </p:pic>
      </p:grpSp>
      <p:sp>
        <p:nvSpPr>
          <p:cNvPr id="24" name="Rectangle 23"/>
          <p:cNvSpPr/>
          <p:nvPr/>
        </p:nvSpPr>
        <p:spPr>
          <a:xfrm>
            <a:off x="888999" y="483363"/>
            <a:ext cx="4508499" cy="646331"/>
          </a:xfrm>
          <a:prstGeom prst="rect">
            <a:avLst/>
          </a:prstGeom>
        </p:spPr>
        <p:txBody>
          <a:bodyPr wrap="square">
            <a:spAutoFit/>
          </a:bodyPr>
          <a:lstStyle/>
          <a:p>
            <a:r>
              <a:rPr lang="en-US" sz="3600" b="1" dirty="0" smtClean="0">
                <a:solidFill>
                  <a:srgbClr val="185EB0"/>
                </a:solidFill>
                <a:latin typeface="Arial"/>
                <a:cs typeface="Arial"/>
              </a:rPr>
              <a:t>Austin</a:t>
            </a:r>
            <a:endParaRPr lang="en-US" sz="3600" b="1" dirty="0">
              <a:solidFill>
                <a:srgbClr val="185EB0"/>
              </a:solidFill>
              <a:latin typeface="Arial"/>
              <a:cs typeface="Arial"/>
            </a:endParaRPr>
          </a:p>
        </p:txBody>
      </p:sp>
      <p:sp>
        <p:nvSpPr>
          <p:cNvPr id="25" name="TextBox 24"/>
          <p:cNvSpPr txBox="1"/>
          <p:nvPr/>
        </p:nvSpPr>
        <p:spPr>
          <a:xfrm>
            <a:off x="478514" y="5238512"/>
            <a:ext cx="8523595" cy="677108"/>
          </a:xfrm>
          <a:prstGeom prst="rect">
            <a:avLst/>
          </a:prstGeom>
          <a:noFill/>
        </p:spPr>
        <p:txBody>
          <a:bodyPr wrap="square" rtlCol="0">
            <a:spAutoFit/>
          </a:bodyPr>
          <a:lstStyle/>
          <a:p>
            <a:r>
              <a:rPr lang="es-MX" sz="3800" b="1" dirty="0" smtClean="0">
                <a:solidFill>
                  <a:srgbClr val="185EB0"/>
                </a:solidFill>
                <a:latin typeface="Arial"/>
                <a:cs typeface="Arial"/>
              </a:rPr>
              <a:t>Equivalente a 44 horas por usuario</a:t>
            </a:r>
            <a:endParaRPr lang="es-MX" sz="3800" b="1" dirty="0">
              <a:solidFill>
                <a:srgbClr val="185EB0"/>
              </a:solidFill>
              <a:latin typeface="Arial"/>
              <a:cs typeface="Arial"/>
            </a:endParaRPr>
          </a:p>
        </p:txBody>
      </p:sp>
    </p:spTree>
    <p:extLst>
      <p:ext uri="{BB962C8B-B14F-4D97-AF65-F5344CB8AC3E}">
        <p14:creationId xmlns:p14="http://schemas.microsoft.com/office/powerpoint/2010/main" val="31528283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icade.jpg"/>
          <p:cNvPicPr>
            <a:picLocks noChangeAspect="1"/>
          </p:cNvPicPr>
          <p:nvPr/>
        </p:nvPicPr>
        <p:blipFill rotWithShape="1">
          <a:blip r:embed="rId3" cstate="print">
            <a:extLst>
              <a:ext uri="{28A0092B-C50C-407E-A947-70E740481C1C}">
                <a14:useLocalDpi xmlns:a14="http://schemas.microsoft.com/office/drawing/2010/main"/>
              </a:ext>
            </a:extLst>
          </a:blip>
          <a:srcRect l="-1"/>
          <a:stretch/>
        </p:blipFill>
        <p:spPr>
          <a:xfrm>
            <a:off x="6157423" y="0"/>
            <a:ext cx="2986577" cy="2067835"/>
          </a:xfrm>
          <a:prstGeom prst="rect">
            <a:avLst/>
          </a:prstGeom>
        </p:spPr>
      </p:pic>
      <p:sp>
        <p:nvSpPr>
          <p:cNvPr id="6" name="Title 1"/>
          <p:cNvSpPr>
            <a:spLocks noGrp="1"/>
          </p:cNvSpPr>
          <p:nvPr>
            <p:ph type="title"/>
          </p:nvPr>
        </p:nvSpPr>
        <p:spPr>
          <a:xfrm>
            <a:off x="570784" y="218167"/>
            <a:ext cx="3318592" cy="1143000"/>
          </a:xfrm>
        </p:spPr>
        <p:txBody>
          <a:bodyPr>
            <a:normAutofit/>
          </a:bodyPr>
          <a:lstStyle/>
          <a:p>
            <a:r>
              <a:rPr lang="es-MX" dirty="0" smtClean="0">
                <a:solidFill>
                  <a:srgbClr val="E5031B"/>
                </a:solidFill>
              </a:rPr>
              <a:t>Cual es el</a:t>
            </a:r>
            <a:endParaRPr lang="es-MX" dirty="0">
              <a:solidFill>
                <a:srgbClr val="E5031B"/>
              </a:solidFill>
            </a:endParaRPr>
          </a:p>
        </p:txBody>
      </p:sp>
      <p:sp>
        <p:nvSpPr>
          <p:cNvPr id="7" name="Rectangle 6"/>
          <p:cNvSpPr/>
          <p:nvPr/>
        </p:nvSpPr>
        <p:spPr>
          <a:xfrm>
            <a:off x="381004" y="761002"/>
            <a:ext cx="5032372" cy="1200329"/>
          </a:xfrm>
          <a:prstGeom prst="rect">
            <a:avLst/>
          </a:prstGeom>
        </p:spPr>
        <p:txBody>
          <a:bodyPr wrap="square">
            <a:spAutoFit/>
          </a:bodyPr>
          <a:lstStyle/>
          <a:p>
            <a:r>
              <a:rPr lang="es-MX" sz="7200" b="1" dirty="0" smtClean="0">
                <a:solidFill>
                  <a:srgbClr val="E5031B"/>
                </a:solidFill>
                <a:latin typeface="Arial"/>
                <a:cs typeface="Arial"/>
              </a:rPr>
              <a:t>problema? </a:t>
            </a:r>
            <a:endParaRPr lang="es-MX" sz="7200" b="1" dirty="0">
              <a:solidFill>
                <a:srgbClr val="E5031B"/>
              </a:solidFill>
              <a:latin typeface="Arial"/>
              <a:cs typeface="Arial"/>
            </a:endParaRPr>
          </a:p>
        </p:txBody>
      </p:sp>
      <p:cxnSp>
        <p:nvCxnSpPr>
          <p:cNvPr id="16" name="Straight Connector 15"/>
          <p:cNvCxnSpPr/>
          <p:nvPr/>
        </p:nvCxnSpPr>
        <p:spPr>
          <a:xfrm flipV="1">
            <a:off x="5854179" y="3403922"/>
            <a:ext cx="0" cy="2075221"/>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0" y="1961331"/>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8" name="Rectangle 17"/>
          <p:cNvSpPr/>
          <p:nvPr/>
        </p:nvSpPr>
        <p:spPr>
          <a:xfrm>
            <a:off x="453571" y="2070185"/>
            <a:ext cx="8799285" cy="707886"/>
          </a:xfrm>
          <a:prstGeom prst="rect">
            <a:avLst/>
          </a:prstGeom>
        </p:spPr>
        <p:txBody>
          <a:bodyPr wrap="square">
            <a:spAutoFit/>
          </a:bodyPr>
          <a:lstStyle/>
          <a:p>
            <a:r>
              <a:rPr lang="es-MX" sz="4000" b="1" dirty="0" smtClean="0">
                <a:solidFill>
                  <a:srgbClr val="185EB0"/>
                </a:solidFill>
                <a:latin typeface="Arial"/>
                <a:cs typeface="Arial"/>
              </a:rPr>
              <a:t>Seguridad </a:t>
            </a:r>
            <a:r>
              <a:rPr lang="es-MX" sz="4000" dirty="0" smtClean="0">
                <a:solidFill>
                  <a:schemeClr val="tx1">
                    <a:lumMod val="50000"/>
                    <a:lumOff val="50000"/>
                  </a:schemeClr>
                </a:solidFill>
                <a:latin typeface="Arial"/>
                <a:cs typeface="Arial"/>
              </a:rPr>
              <a:t>y </a:t>
            </a:r>
            <a:r>
              <a:rPr lang="es-MX" sz="4000" b="1" dirty="0" smtClean="0">
                <a:solidFill>
                  <a:srgbClr val="185EB0"/>
                </a:solidFill>
                <a:latin typeface="Arial"/>
                <a:cs typeface="Arial"/>
              </a:rPr>
              <a:t>mantenimiento  </a:t>
            </a:r>
            <a:endParaRPr lang="es-MX" sz="4000" dirty="0">
              <a:latin typeface="Arial"/>
              <a:cs typeface="Arial"/>
            </a:endParaRPr>
          </a:p>
        </p:txBody>
      </p:sp>
      <p:sp>
        <p:nvSpPr>
          <p:cNvPr id="23" name="Rectangle 22"/>
          <p:cNvSpPr/>
          <p:nvPr/>
        </p:nvSpPr>
        <p:spPr>
          <a:xfrm>
            <a:off x="6020767" y="3425406"/>
            <a:ext cx="3123233" cy="830997"/>
          </a:xfrm>
          <a:prstGeom prst="rect">
            <a:avLst/>
          </a:prstGeom>
        </p:spPr>
        <p:txBody>
          <a:bodyPr wrap="square">
            <a:spAutoFit/>
          </a:bodyPr>
          <a:lstStyle/>
          <a:p>
            <a:r>
              <a:rPr lang="es-MX" sz="2400" dirty="0" smtClean="0">
                <a:solidFill>
                  <a:srgbClr val="7F7F7F"/>
                </a:solidFill>
                <a:latin typeface="Arial"/>
                <a:cs typeface="Arial"/>
              </a:rPr>
              <a:t>Carreteras con buen mantenimiento =</a:t>
            </a:r>
            <a:endParaRPr lang="es-MX" sz="2400" b="1" dirty="0">
              <a:solidFill>
                <a:srgbClr val="7F7F7F"/>
              </a:solidFill>
              <a:latin typeface="Arial"/>
              <a:cs typeface="Arial"/>
            </a:endParaRPr>
          </a:p>
        </p:txBody>
      </p:sp>
      <p:sp>
        <p:nvSpPr>
          <p:cNvPr id="3" name="Rectangle 2"/>
          <p:cNvSpPr/>
          <p:nvPr/>
        </p:nvSpPr>
        <p:spPr>
          <a:xfrm>
            <a:off x="642744" y="4425467"/>
            <a:ext cx="2154362" cy="1246495"/>
          </a:xfrm>
          <a:prstGeom prst="rect">
            <a:avLst/>
          </a:prstGeom>
        </p:spPr>
        <p:txBody>
          <a:bodyPr wrap="square">
            <a:spAutoFit/>
          </a:bodyPr>
          <a:lstStyle/>
          <a:p>
            <a:r>
              <a:rPr lang="es-MX" sz="2500" dirty="0">
                <a:solidFill>
                  <a:srgbClr val="7F7F7F"/>
                </a:solidFill>
                <a:latin typeface="Arial"/>
                <a:cs typeface="Arial"/>
              </a:rPr>
              <a:t>m</a:t>
            </a:r>
            <a:r>
              <a:rPr lang="es-MX" sz="2500" dirty="0" smtClean="0">
                <a:solidFill>
                  <a:srgbClr val="7F7F7F"/>
                </a:solidFill>
                <a:latin typeface="Arial"/>
                <a:cs typeface="Arial"/>
              </a:rPr>
              <a:t>uertes por carretera en el 2011</a:t>
            </a:r>
            <a:endParaRPr lang="es-MX" sz="2500" dirty="0">
              <a:solidFill>
                <a:srgbClr val="7F7F7F"/>
              </a:solidFill>
              <a:latin typeface="Arial"/>
              <a:cs typeface="Arial"/>
            </a:endParaRPr>
          </a:p>
        </p:txBody>
      </p:sp>
      <p:sp>
        <p:nvSpPr>
          <p:cNvPr id="8" name="Rectangle 7"/>
          <p:cNvSpPr/>
          <p:nvPr/>
        </p:nvSpPr>
        <p:spPr>
          <a:xfrm>
            <a:off x="3379433" y="4384085"/>
            <a:ext cx="2474746" cy="1246495"/>
          </a:xfrm>
          <a:prstGeom prst="rect">
            <a:avLst/>
          </a:prstGeom>
        </p:spPr>
        <p:txBody>
          <a:bodyPr wrap="square">
            <a:spAutoFit/>
          </a:bodyPr>
          <a:lstStyle/>
          <a:p>
            <a:r>
              <a:rPr lang="es-MX" sz="2500" dirty="0" smtClean="0">
                <a:solidFill>
                  <a:srgbClr val="7F7F7F"/>
                </a:solidFill>
                <a:latin typeface="Arial"/>
                <a:cs typeface="Arial"/>
              </a:rPr>
              <a:t>lesiones graves por accidente automovilístico</a:t>
            </a:r>
            <a:endParaRPr lang="es-MX" sz="2500" b="1" dirty="0">
              <a:solidFill>
                <a:srgbClr val="7F7F7F"/>
              </a:solidFill>
              <a:latin typeface="Arial"/>
              <a:cs typeface="Arial"/>
            </a:endParaRPr>
          </a:p>
        </p:txBody>
      </p:sp>
      <p:cxnSp>
        <p:nvCxnSpPr>
          <p:cNvPr id="24" name="Straight Connector 23"/>
          <p:cNvCxnSpPr/>
          <p:nvPr/>
        </p:nvCxnSpPr>
        <p:spPr>
          <a:xfrm flipV="1">
            <a:off x="2981639" y="3353043"/>
            <a:ext cx="0" cy="212610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25779" y="3751819"/>
            <a:ext cx="2067393" cy="830997"/>
          </a:xfrm>
          <a:prstGeom prst="rect">
            <a:avLst/>
          </a:prstGeom>
        </p:spPr>
        <p:txBody>
          <a:bodyPr wrap="none">
            <a:spAutoFit/>
          </a:bodyPr>
          <a:lstStyle/>
          <a:p>
            <a:r>
              <a:rPr lang="en-US" sz="4800" b="1" dirty="0">
                <a:solidFill>
                  <a:srgbClr val="185EB0"/>
                </a:solidFill>
                <a:latin typeface="Arial"/>
                <a:cs typeface="Arial"/>
              </a:rPr>
              <a:t>80,000</a:t>
            </a:r>
          </a:p>
        </p:txBody>
      </p:sp>
      <p:sp>
        <p:nvSpPr>
          <p:cNvPr id="10" name="Rectangle 9"/>
          <p:cNvSpPr/>
          <p:nvPr/>
        </p:nvSpPr>
        <p:spPr>
          <a:xfrm>
            <a:off x="3264884" y="3425406"/>
            <a:ext cx="2755883" cy="461665"/>
          </a:xfrm>
          <a:prstGeom prst="rect">
            <a:avLst/>
          </a:prstGeom>
        </p:spPr>
        <p:txBody>
          <a:bodyPr wrap="none">
            <a:spAutoFit/>
          </a:bodyPr>
          <a:lstStyle/>
          <a:p>
            <a:r>
              <a:rPr lang="es-MX" sz="2400" dirty="0" smtClean="0">
                <a:solidFill>
                  <a:srgbClr val="7F7F7F"/>
                </a:solidFill>
                <a:latin typeface="Arial"/>
                <a:cs typeface="Arial"/>
              </a:rPr>
              <a:t>Aproximadamente</a:t>
            </a:r>
            <a:r>
              <a:rPr lang="en-US" sz="2000" dirty="0" smtClean="0">
                <a:solidFill>
                  <a:srgbClr val="7F7F7F"/>
                </a:solidFill>
                <a:latin typeface="Arial"/>
                <a:cs typeface="Arial"/>
              </a:rPr>
              <a:t> </a:t>
            </a:r>
            <a:endParaRPr lang="en-US" sz="2000" dirty="0">
              <a:latin typeface="Arial"/>
              <a:cs typeface="Arial"/>
            </a:endParaRPr>
          </a:p>
        </p:txBody>
      </p:sp>
      <p:sp>
        <p:nvSpPr>
          <p:cNvPr id="32" name="Rectangle 31"/>
          <p:cNvSpPr/>
          <p:nvPr/>
        </p:nvSpPr>
        <p:spPr>
          <a:xfrm>
            <a:off x="642744" y="3399034"/>
            <a:ext cx="1194558" cy="461665"/>
          </a:xfrm>
          <a:prstGeom prst="rect">
            <a:avLst/>
          </a:prstGeom>
        </p:spPr>
        <p:txBody>
          <a:bodyPr wrap="none">
            <a:spAutoFit/>
          </a:bodyPr>
          <a:lstStyle/>
          <a:p>
            <a:r>
              <a:rPr lang="en-US" sz="2400" dirty="0" smtClean="0">
                <a:solidFill>
                  <a:srgbClr val="7F7F7F"/>
                </a:solidFill>
                <a:latin typeface="Arial"/>
                <a:cs typeface="Arial"/>
              </a:rPr>
              <a:t>Mas de</a:t>
            </a:r>
            <a:endParaRPr lang="en-US" sz="2000" dirty="0">
              <a:latin typeface="Arial"/>
              <a:cs typeface="Arial"/>
            </a:endParaRPr>
          </a:p>
        </p:txBody>
      </p:sp>
      <p:sp>
        <p:nvSpPr>
          <p:cNvPr id="34" name="Rectangle 33"/>
          <p:cNvSpPr/>
          <p:nvPr/>
        </p:nvSpPr>
        <p:spPr>
          <a:xfrm>
            <a:off x="642744" y="3751819"/>
            <a:ext cx="1725052" cy="830997"/>
          </a:xfrm>
          <a:prstGeom prst="rect">
            <a:avLst/>
          </a:prstGeom>
        </p:spPr>
        <p:txBody>
          <a:bodyPr wrap="none">
            <a:spAutoFit/>
          </a:bodyPr>
          <a:lstStyle/>
          <a:p>
            <a:r>
              <a:rPr lang="en-US" sz="4800" b="1" dirty="0">
                <a:solidFill>
                  <a:srgbClr val="185EB0"/>
                </a:solidFill>
                <a:latin typeface="Arial"/>
                <a:cs typeface="Arial"/>
              </a:rPr>
              <a:t>3,000 </a:t>
            </a:r>
          </a:p>
        </p:txBody>
      </p:sp>
      <p:sp>
        <p:nvSpPr>
          <p:cNvPr id="35" name="Rectangle 34"/>
          <p:cNvSpPr/>
          <p:nvPr/>
        </p:nvSpPr>
        <p:spPr>
          <a:xfrm>
            <a:off x="5967554" y="4261104"/>
            <a:ext cx="3072106" cy="584775"/>
          </a:xfrm>
          <a:prstGeom prst="rect">
            <a:avLst/>
          </a:prstGeom>
        </p:spPr>
        <p:txBody>
          <a:bodyPr wrap="square">
            <a:spAutoFit/>
          </a:bodyPr>
          <a:lstStyle/>
          <a:p>
            <a:r>
              <a:rPr lang="es-MX" sz="3200" b="1" dirty="0" smtClean="0">
                <a:solidFill>
                  <a:srgbClr val="185EB0"/>
                </a:solidFill>
                <a:latin typeface="Arial"/>
                <a:cs typeface="Arial"/>
              </a:rPr>
              <a:t>Mas seguridad</a:t>
            </a:r>
            <a:endParaRPr lang="es-MX" sz="3200" b="1" dirty="0">
              <a:solidFill>
                <a:srgbClr val="185EB0"/>
              </a:solidFill>
              <a:latin typeface="Arial"/>
              <a:cs typeface="Arial"/>
            </a:endParaRPr>
          </a:p>
        </p:txBody>
      </p:sp>
      <p:grpSp>
        <p:nvGrpSpPr>
          <p:cNvPr id="56" name="Group 55"/>
          <p:cNvGrpSpPr/>
          <p:nvPr/>
        </p:nvGrpSpPr>
        <p:grpSpPr>
          <a:xfrm>
            <a:off x="740212" y="6023429"/>
            <a:ext cx="7831009" cy="549844"/>
            <a:chOff x="193176" y="5876879"/>
            <a:chExt cx="8281277" cy="692851"/>
          </a:xfrm>
        </p:grpSpPr>
        <p:pic>
          <p:nvPicPr>
            <p:cNvPr id="40" name="Picture 3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176" y="5876879"/>
              <a:ext cx="520790" cy="692851"/>
            </a:xfrm>
            <a:prstGeom prst="rect">
              <a:avLst/>
            </a:prstGeom>
            <a:effectLst>
              <a:outerShdw blurRad="50800" dist="38100" dir="2700000" algn="tl" rotWithShape="0">
                <a:prstClr val="black">
                  <a:alpha val="40000"/>
                </a:prstClr>
              </a:outerShdw>
            </a:effectLst>
          </p:spPr>
        </p:pic>
        <p:pic>
          <p:nvPicPr>
            <p:cNvPr id="41" name="Picture 4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66" y="5876879"/>
              <a:ext cx="520790" cy="692851"/>
            </a:xfrm>
            <a:prstGeom prst="rect">
              <a:avLst/>
            </a:prstGeom>
            <a:effectLst>
              <a:outerShdw blurRad="50800" dist="38100" dir="2700000" algn="tl" rotWithShape="0">
                <a:prstClr val="black">
                  <a:alpha val="40000"/>
                </a:prstClr>
              </a:outerShdw>
            </a:effectLst>
          </p:spPr>
        </p:pic>
        <p:pic>
          <p:nvPicPr>
            <p:cNvPr id="42" name="Picture 4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4756" y="5876879"/>
              <a:ext cx="520790" cy="692851"/>
            </a:xfrm>
            <a:prstGeom prst="rect">
              <a:avLst/>
            </a:prstGeom>
            <a:effectLst>
              <a:outerShdw blurRad="50800" dist="38100" dir="2700000" algn="tl" rotWithShape="0">
                <a:prstClr val="black">
                  <a:alpha val="40000"/>
                </a:prstClr>
              </a:outerShdw>
            </a:effectLst>
          </p:spPr>
        </p:pic>
        <p:pic>
          <p:nvPicPr>
            <p:cNvPr id="43" name="Picture 4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5546" y="5876879"/>
              <a:ext cx="520790" cy="692851"/>
            </a:xfrm>
            <a:prstGeom prst="rect">
              <a:avLst/>
            </a:prstGeom>
            <a:effectLst>
              <a:outerShdw blurRad="50800" dist="38100" dir="2700000" algn="tl" rotWithShape="0">
                <a:prstClr val="black">
                  <a:alpha val="40000"/>
                </a:prstClr>
              </a:outerShdw>
            </a:effectLst>
          </p:spPr>
        </p:pic>
        <p:pic>
          <p:nvPicPr>
            <p:cNvPr id="44" name="Picture 4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6336" y="5876879"/>
              <a:ext cx="520790" cy="692851"/>
            </a:xfrm>
            <a:prstGeom prst="rect">
              <a:avLst/>
            </a:prstGeom>
            <a:effectLst>
              <a:outerShdw blurRad="50800" dist="38100" dir="2700000" algn="tl" rotWithShape="0">
                <a:prstClr val="black">
                  <a:alpha val="40000"/>
                </a:prstClr>
              </a:outerShdw>
            </a:effectLst>
          </p:spPr>
        </p:pic>
        <p:pic>
          <p:nvPicPr>
            <p:cNvPr id="45" name="Picture 4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7126" y="5876879"/>
              <a:ext cx="520790" cy="692851"/>
            </a:xfrm>
            <a:prstGeom prst="rect">
              <a:avLst/>
            </a:prstGeom>
            <a:effectLst>
              <a:outerShdw blurRad="50800" dist="38100" dir="2700000" algn="tl" rotWithShape="0">
                <a:prstClr val="black">
                  <a:alpha val="40000"/>
                </a:prstClr>
              </a:outerShdw>
            </a:effectLst>
          </p:spPr>
        </p:pic>
        <p:pic>
          <p:nvPicPr>
            <p:cNvPr id="46" name="Picture 45"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17916" y="5876879"/>
              <a:ext cx="520790" cy="692851"/>
            </a:xfrm>
            <a:prstGeom prst="rect">
              <a:avLst/>
            </a:prstGeom>
            <a:effectLst>
              <a:outerShdw blurRad="50800" dist="38100" dir="2700000" algn="tl" rotWithShape="0">
                <a:prstClr val="black">
                  <a:alpha val="40000"/>
                </a:prstClr>
              </a:outerShdw>
            </a:effectLst>
          </p:spPr>
        </p:pic>
        <p:pic>
          <p:nvPicPr>
            <p:cNvPr id="47" name="Picture 46"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8706" y="5876879"/>
              <a:ext cx="520790" cy="692851"/>
            </a:xfrm>
            <a:prstGeom prst="rect">
              <a:avLst/>
            </a:prstGeom>
            <a:effectLst>
              <a:outerShdw blurRad="50800" dist="38100" dir="2700000" algn="tl" rotWithShape="0">
                <a:prstClr val="black">
                  <a:alpha val="40000"/>
                </a:prstClr>
              </a:outerShdw>
            </a:effectLst>
          </p:spPr>
        </p:pic>
        <p:pic>
          <p:nvPicPr>
            <p:cNvPr id="48" name="Picture 47"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9496" y="5876879"/>
              <a:ext cx="520790" cy="692851"/>
            </a:xfrm>
            <a:prstGeom prst="rect">
              <a:avLst/>
            </a:prstGeom>
            <a:effectLst>
              <a:outerShdw blurRad="50800" dist="38100" dir="2700000" algn="tl" rotWithShape="0">
                <a:prstClr val="black">
                  <a:alpha val="40000"/>
                </a:prstClr>
              </a:outerShdw>
            </a:effectLst>
          </p:spPr>
        </p:pic>
        <p:pic>
          <p:nvPicPr>
            <p:cNvPr id="49" name="Picture 48"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286" y="5876879"/>
              <a:ext cx="520790" cy="692851"/>
            </a:xfrm>
            <a:prstGeom prst="rect">
              <a:avLst/>
            </a:prstGeom>
            <a:effectLst>
              <a:outerShdw blurRad="50800" dist="38100" dir="2700000" algn="tl" rotWithShape="0">
                <a:prstClr val="black">
                  <a:alpha val="40000"/>
                </a:prstClr>
              </a:outerShdw>
            </a:effectLst>
          </p:spPr>
        </p:pic>
        <p:pic>
          <p:nvPicPr>
            <p:cNvPr id="50" name="Picture 49"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1076" y="5876879"/>
              <a:ext cx="520790" cy="692851"/>
            </a:xfrm>
            <a:prstGeom prst="rect">
              <a:avLst/>
            </a:prstGeom>
            <a:effectLst>
              <a:outerShdw blurRad="50800" dist="38100" dir="2700000" algn="tl" rotWithShape="0">
                <a:prstClr val="black">
                  <a:alpha val="40000"/>
                </a:prstClr>
              </a:outerShdw>
            </a:effectLst>
          </p:spPr>
        </p:pic>
        <p:pic>
          <p:nvPicPr>
            <p:cNvPr id="51" name="Picture 50"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1866" y="5876879"/>
              <a:ext cx="520790" cy="692851"/>
            </a:xfrm>
            <a:prstGeom prst="rect">
              <a:avLst/>
            </a:prstGeom>
            <a:effectLst>
              <a:outerShdw blurRad="50800" dist="38100" dir="2700000" algn="tl" rotWithShape="0">
                <a:prstClr val="black">
                  <a:alpha val="40000"/>
                </a:prstClr>
              </a:outerShdw>
            </a:effectLst>
          </p:spPr>
        </p:pic>
        <p:pic>
          <p:nvPicPr>
            <p:cNvPr id="52" name="Picture 51"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1293" y="5876879"/>
              <a:ext cx="520790" cy="692851"/>
            </a:xfrm>
            <a:prstGeom prst="rect">
              <a:avLst/>
            </a:prstGeom>
            <a:effectLst>
              <a:outerShdw blurRad="50800" dist="38100" dir="2700000" algn="tl" rotWithShape="0">
                <a:prstClr val="black">
                  <a:alpha val="40000"/>
                </a:prstClr>
              </a:outerShdw>
            </a:effectLst>
          </p:spPr>
        </p:pic>
        <p:pic>
          <p:nvPicPr>
            <p:cNvPr id="53" name="Picture 52"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2083" y="5876879"/>
              <a:ext cx="520790" cy="692851"/>
            </a:xfrm>
            <a:prstGeom prst="rect">
              <a:avLst/>
            </a:prstGeom>
            <a:effectLst>
              <a:outerShdw blurRad="50800" dist="38100" dir="2700000" algn="tl" rotWithShape="0">
                <a:prstClr val="black">
                  <a:alpha val="40000"/>
                </a:prstClr>
              </a:outerShdw>
            </a:effectLst>
          </p:spPr>
        </p:pic>
        <p:pic>
          <p:nvPicPr>
            <p:cNvPr id="54" name="Picture 53"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873" y="5876879"/>
              <a:ext cx="520790" cy="692851"/>
            </a:xfrm>
            <a:prstGeom prst="rect">
              <a:avLst/>
            </a:prstGeom>
            <a:effectLst>
              <a:outerShdw blurRad="50800" dist="38100" dir="2700000" algn="tl" rotWithShape="0">
                <a:prstClr val="black">
                  <a:alpha val="40000"/>
                </a:prstClr>
              </a:outerShdw>
            </a:effectLst>
          </p:spPr>
        </p:pic>
        <p:pic>
          <p:nvPicPr>
            <p:cNvPr id="55" name="Picture 54" descr="barre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3663" y="5876879"/>
              <a:ext cx="520790" cy="692851"/>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131018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690688"/>
            <a:ext cx="9144000" cy="952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 name="Title 1"/>
          <p:cNvSpPr>
            <a:spLocks noGrp="1"/>
          </p:cNvSpPr>
          <p:nvPr>
            <p:ph type="title"/>
          </p:nvPr>
        </p:nvSpPr>
        <p:spPr>
          <a:xfrm>
            <a:off x="457200" y="401638"/>
            <a:ext cx="8229600" cy="1143000"/>
          </a:xfrm>
        </p:spPr>
        <p:txBody>
          <a:bodyPr>
            <a:noAutofit/>
          </a:bodyPr>
          <a:lstStyle/>
          <a:p>
            <a:r>
              <a:rPr lang="es-MX" dirty="0" smtClean="0">
                <a:solidFill>
                  <a:srgbClr val="E5031B"/>
                </a:solidFill>
              </a:rPr>
              <a:t>Como caímos en este hoyo? </a:t>
            </a:r>
            <a:endParaRPr lang="es-MX" dirty="0">
              <a:solidFill>
                <a:srgbClr val="E5031B"/>
              </a:solidFill>
            </a:endParaRPr>
          </a:p>
        </p:txBody>
      </p:sp>
      <p:sp>
        <p:nvSpPr>
          <p:cNvPr id="3" name="Content Placeholder 2"/>
          <p:cNvSpPr>
            <a:spLocks noGrp="1"/>
          </p:cNvSpPr>
          <p:nvPr>
            <p:ph idx="1"/>
          </p:nvPr>
        </p:nvSpPr>
        <p:spPr>
          <a:xfrm>
            <a:off x="606669" y="1837421"/>
            <a:ext cx="7471229" cy="582611"/>
          </a:xfrm>
        </p:spPr>
        <p:txBody>
          <a:bodyPr/>
          <a:lstStyle/>
          <a:p>
            <a:pPr marL="0" lvl="0" indent="0">
              <a:buNone/>
            </a:pPr>
            <a:r>
              <a:rPr lang="es-MX" dirty="0" smtClean="0">
                <a:latin typeface="Arial"/>
                <a:cs typeface="Arial"/>
              </a:rPr>
              <a:t>Se trata de </a:t>
            </a:r>
            <a:r>
              <a:rPr lang="es-MX" b="1" dirty="0" smtClean="0">
                <a:solidFill>
                  <a:srgbClr val="185EB0"/>
                </a:solidFill>
                <a:latin typeface="Arial"/>
                <a:cs typeface="Arial"/>
              </a:rPr>
              <a:t>abastecimiento</a:t>
            </a:r>
            <a:r>
              <a:rPr lang="es-MX" dirty="0" smtClean="0">
                <a:solidFill>
                  <a:srgbClr val="185EB0"/>
                </a:solidFill>
                <a:latin typeface="Arial"/>
                <a:cs typeface="Arial"/>
              </a:rPr>
              <a:t> </a:t>
            </a:r>
            <a:r>
              <a:rPr lang="es-MX" dirty="0" smtClean="0">
                <a:latin typeface="Arial"/>
                <a:cs typeface="Arial"/>
              </a:rPr>
              <a:t>y </a:t>
            </a:r>
            <a:r>
              <a:rPr lang="es-MX" b="1" dirty="0" smtClean="0">
                <a:solidFill>
                  <a:srgbClr val="E5031B"/>
                </a:solidFill>
                <a:latin typeface="Arial"/>
                <a:cs typeface="Arial"/>
              </a:rPr>
              <a:t>demanda </a:t>
            </a:r>
            <a:endParaRPr lang="es-MX" b="1" dirty="0">
              <a:solidFill>
                <a:srgbClr val="E5031B"/>
              </a:solidFill>
              <a:latin typeface="Arial"/>
              <a:cs typeface="Arial"/>
            </a:endParaRPr>
          </a:p>
        </p:txBody>
      </p:sp>
      <p:sp>
        <p:nvSpPr>
          <p:cNvPr id="27" name="TextBox 26"/>
          <p:cNvSpPr txBox="1"/>
          <p:nvPr/>
        </p:nvSpPr>
        <p:spPr>
          <a:xfrm>
            <a:off x="823105" y="3879634"/>
            <a:ext cx="1445979" cy="769441"/>
          </a:xfrm>
          <a:prstGeom prst="rect">
            <a:avLst/>
          </a:prstGeom>
          <a:noFill/>
        </p:spPr>
        <p:txBody>
          <a:bodyPr wrap="none" rtlCol="0">
            <a:spAutoFit/>
          </a:bodyPr>
          <a:lstStyle/>
          <a:p>
            <a:r>
              <a:rPr lang="en-US" sz="4400" dirty="0" smtClean="0">
                <a:solidFill>
                  <a:srgbClr val="185EB0"/>
                </a:solidFill>
                <a:latin typeface="Calibri"/>
                <a:cs typeface="Calibri"/>
              </a:rPr>
              <a:t>125%</a:t>
            </a:r>
            <a:endParaRPr lang="en-US" sz="4400" dirty="0">
              <a:solidFill>
                <a:srgbClr val="185EB0"/>
              </a:solidFill>
              <a:latin typeface="Calibri"/>
              <a:cs typeface="Calibri"/>
            </a:endParaRPr>
          </a:p>
        </p:txBody>
      </p:sp>
      <p:sp>
        <p:nvSpPr>
          <p:cNvPr id="43" name="TextBox 42"/>
          <p:cNvSpPr txBox="1"/>
          <p:nvPr/>
        </p:nvSpPr>
        <p:spPr>
          <a:xfrm>
            <a:off x="2847159" y="3316280"/>
            <a:ext cx="1445979" cy="769441"/>
          </a:xfrm>
          <a:prstGeom prst="rect">
            <a:avLst/>
          </a:prstGeom>
          <a:noFill/>
        </p:spPr>
        <p:txBody>
          <a:bodyPr wrap="none" rtlCol="0">
            <a:spAutoFit/>
          </a:bodyPr>
          <a:lstStyle/>
          <a:p>
            <a:r>
              <a:rPr lang="en-US" sz="4400" dirty="0" smtClean="0">
                <a:solidFill>
                  <a:srgbClr val="185EB0"/>
                </a:solidFill>
                <a:latin typeface="Calibri"/>
                <a:cs typeface="Calibri"/>
              </a:rPr>
              <a:t>172%</a:t>
            </a:r>
            <a:endParaRPr lang="en-US" sz="4400" dirty="0">
              <a:solidFill>
                <a:srgbClr val="185EB0"/>
              </a:solidFill>
              <a:latin typeface="Calibri"/>
              <a:cs typeface="Calibri"/>
            </a:endParaRPr>
          </a:p>
        </p:txBody>
      </p:sp>
      <p:sp>
        <p:nvSpPr>
          <p:cNvPr id="45" name="TextBox 44"/>
          <p:cNvSpPr txBox="1"/>
          <p:nvPr/>
        </p:nvSpPr>
        <p:spPr>
          <a:xfrm>
            <a:off x="6956991" y="4590227"/>
            <a:ext cx="1469460" cy="1015663"/>
          </a:xfrm>
          <a:prstGeom prst="rect">
            <a:avLst/>
          </a:prstGeom>
          <a:noFill/>
        </p:spPr>
        <p:txBody>
          <a:bodyPr wrap="none" rtlCol="0">
            <a:spAutoFit/>
          </a:bodyPr>
          <a:lstStyle/>
          <a:p>
            <a:r>
              <a:rPr lang="en-US" sz="6000" b="1" dirty="0" smtClean="0">
                <a:solidFill>
                  <a:srgbClr val="E5031B"/>
                </a:solidFill>
                <a:latin typeface="Calibri"/>
                <a:cs typeface="Calibri"/>
              </a:rPr>
              <a:t>19</a:t>
            </a:r>
            <a:r>
              <a:rPr lang="en-US" sz="5400" b="1" dirty="0" smtClean="0">
                <a:solidFill>
                  <a:srgbClr val="E5031B"/>
                </a:solidFill>
                <a:latin typeface="Calibri"/>
                <a:cs typeface="Calibri"/>
              </a:rPr>
              <a:t>%</a:t>
            </a:r>
            <a:endParaRPr lang="en-US" sz="5400" b="1" dirty="0">
              <a:solidFill>
                <a:srgbClr val="E5031B"/>
              </a:solidFill>
              <a:latin typeface="Calibri"/>
              <a:cs typeface="Calibri"/>
            </a:endParaRPr>
          </a:p>
        </p:txBody>
      </p:sp>
      <p:cxnSp>
        <p:nvCxnSpPr>
          <p:cNvPr id="47" name="Straight Connector 46"/>
          <p:cNvCxnSpPr/>
          <p:nvPr/>
        </p:nvCxnSpPr>
        <p:spPr>
          <a:xfrm flipV="1">
            <a:off x="672924" y="5917569"/>
            <a:ext cx="7767638" cy="16976"/>
          </a:xfrm>
          <a:prstGeom prst="line">
            <a:avLst/>
          </a:prstGeom>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stretch>
            <a:fillRect/>
          </a:stretch>
        </p:blipFill>
        <p:spPr>
          <a:xfrm>
            <a:off x="2637524" y="4134095"/>
            <a:ext cx="1651000" cy="533400"/>
          </a:xfrm>
          <a:prstGeom prst="rect">
            <a:avLst/>
          </a:prstGeom>
        </p:spPr>
      </p:pic>
      <p:pic>
        <p:nvPicPr>
          <p:cNvPr id="51" name="Picture 50"/>
          <p:cNvPicPr>
            <a:picLocks noChangeAspect="1"/>
          </p:cNvPicPr>
          <p:nvPr/>
        </p:nvPicPr>
        <p:blipFill>
          <a:blip r:embed="rId3"/>
          <a:stretch>
            <a:fillRect/>
          </a:stretch>
        </p:blipFill>
        <p:spPr>
          <a:xfrm>
            <a:off x="2637524" y="4778360"/>
            <a:ext cx="1651000" cy="533400"/>
          </a:xfrm>
          <a:prstGeom prst="rect">
            <a:avLst/>
          </a:prstGeom>
        </p:spPr>
      </p:pic>
      <p:pic>
        <p:nvPicPr>
          <p:cNvPr id="52" name="Picture 51"/>
          <p:cNvPicPr>
            <a:picLocks noChangeAspect="1"/>
          </p:cNvPicPr>
          <p:nvPr/>
        </p:nvPicPr>
        <p:blipFill>
          <a:blip r:embed="rId3"/>
          <a:stretch>
            <a:fillRect/>
          </a:stretch>
        </p:blipFill>
        <p:spPr>
          <a:xfrm>
            <a:off x="2637524" y="5401145"/>
            <a:ext cx="1651000" cy="533400"/>
          </a:xfrm>
          <a:prstGeom prst="rect">
            <a:avLst/>
          </a:prstGeom>
        </p:spPr>
      </p:pic>
      <p:pic>
        <p:nvPicPr>
          <p:cNvPr id="53" name="Picture 52"/>
          <p:cNvPicPr>
            <a:picLocks noChangeAspect="1"/>
          </p:cNvPicPr>
          <p:nvPr/>
        </p:nvPicPr>
        <p:blipFill>
          <a:blip r:embed="rId4"/>
          <a:stretch>
            <a:fillRect/>
          </a:stretch>
        </p:blipFill>
        <p:spPr>
          <a:xfrm>
            <a:off x="1546095" y="4704185"/>
            <a:ext cx="470065" cy="1206925"/>
          </a:xfrm>
          <a:prstGeom prst="rect">
            <a:avLst/>
          </a:prstGeom>
        </p:spPr>
      </p:pic>
      <p:pic>
        <p:nvPicPr>
          <p:cNvPr id="54" name="Picture 53"/>
          <p:cNvPicPr>
            <a:picLocks noChangeAspect="1"/>
          </p:cNvPicPr>
          <p:nvPr/>
        </p:nvPicPr>
        <p:blipFill>
          <a:blip r:embed="rId4"/>
          <a:stretch>
            <a:fillRect/>
          </a:stretch>
        </p:blipFill>
        <p:spPr>
          <a:xfrm>
            <a:off x="889662" y="4704185"/>
            <a:ext cx="470065" cy="1206925"/>
          </a:xfrm>
          <a:prstGeom prst="rect">
            <a:avLst/>
          </a:prstGeom>
        </p:spPr>
      </p:pic>
      <p:pic>
        <p:nvPicPr>
          <p:cNvPr id="60" name="Picture 5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8602" y="5605890"/>
            <a:ext cx="979296" cy="305220"/>
          </a:xfrm>
          <a:prstGeom prst="rect">
            <a:avLst/>
          </a:prstGeom>
        </p:spPr>
      </p:pic>
      <p:sp>
        <p:nvSpPr>
          <p:cNvPr id="15" name="TextBox 14"/>
          <p:cNvSpPr txBox="1"/>
          <p:nvPr/>
        </p:nvSpPr>
        <p:spPr>
          <a:xfrm>
            <a:off x="4955057" y="2643188"/>
            <a:ext cx="1445979" cy="769441"/>
          </a:xfrm>
          <a:prstGeom prst="rect">
            <a:avLst/>
          </a:prstGeom>
          <a:noFill/>
        </p:spPr>
        <p:txBody>
          <a:bodyPr wrap="none" rtlCol="0">
            <a:spAutoFit/>
          </a:bodyPr>
          <a:lstStyle/>
          <a:p>
            <a:r>
              <a:rPr lang="en-US" sz="4400" dirty="0" smtClean="0">
                <a:solidFill>
                  <a:srgbClr val="185EB0"/>
                </a:solidFill>
                <a:latin typeface="Calibri"/>
                <a:cs typeface="Calibri"/>
              </a:rPr>
              <a:t>238%</a:t>
            </a:r>
            <a:endParaRPr lang="en-US" sz="4400" dirty="0">
              <a:solidFill>
                <a:srgbClr val="185EB0"/>
              </a:solidFill>
              <a:latin typeface="Calibri"/>
              <a:cs typeface="Calibri"/>
            </a:endParaRPr>
          </a:p>
        </p:txBody>
      </p:sp>
      <p:sp>
        <p:nvSpPr>
          <p:cNvPr id="19" name="Rectangle 18"/>
          <p:cNvSpPr/>
          <p:nvPr/>
        </p:nvSpPr>
        <p:spPr>
          <a:xfrm>
            <a:off x="675535" y="6082358"/>
            <a:ext cx="1284326" cy="400110"/>
          </a:xfrm>
          <a:prstGeom prst="rect">
            <a:avLst/>
          </a:prstGeom>
        </p:spPr>
        <p:txBody>
          <a:bodyPr wrap="none">
            <a:spAutoFit/>
          </a:bodyPr>
          <a:lstStyle/>
          <a:p>
            <a:r>
              <a:rPr lang="es-MX" sz="2000" dirty="0" smtClean="0">
                <a:solidFill>
                  <a:srgbClr val="185EB0"/>
                </a:solidFill>
                <a:latin typeface="Arial"/>
                <a:cs typeface="Arial"/>
              </a:rPr>
              <a:t>población</a:t>
            </a:r>
            <a:endParaRPr lang="es-MX" sz="2000" b="1" dirty="0">
              <a:solidFill>
                <a:srgbClr val="185EB0"/>
              </a:solidFill>
            </a:endParaRPr>
          </a:p>
        </p:txBody>
      </p:sp>
      <p:sp>
        <p:nvSpPr>
          <p:cNvPr id="20" name="Rectangle 19"/>
          <p:cNvSpPr/>
          <p:nvPr/>
        </p:nvSpPr>
        <p:spPr>
          <a:xfrm>
            <a:off x="2847159" y="6082358"/>
            <a:ext cx="1268296" cy="400110"/>
          </a:xfrm>
          <a:prstGeom prst="rect">
            <a:avLst/>
          </a:prstGeom>
        </p:spPr>
        <p:txBody>
          <a:bodyPr wrap="none">
            <a:spAutoFit/>
          </a:bodyPr>
          <a:lstStyle/>
          <a:p>
            <a:r>
              <a:rPr lang="es-MX" sz="2000" dirty="0" smtClean="0">
                <a:solidFill>
                  <a:srgbClr val="185EB0"/>
                </a:solidFill>
                <a:latin typeface="Arial"/>
                <a:cs typeface="Arial"/>
              </a:rPr>
              <a:t>vehículos</a:t>
            </a:r>
            <a:endParaRPr lang="es-MX" sz="2000" b="1" dirty="0">
              <a:solidFill>
                <a:srgbClr val="185EB0"/>
              </a:solidFill>
            </a:endParaRPr>
          </a:p>
        </p:txBody>
      </p:sp>
      <p:sp>
        <p:nvSpPr>
          <p:cNvPr id="21" name="Rectangle 20"/>
          <p:cNvSpPr/>
          <p:nvPr/>
        </p:nvSpPr>
        <p:spPr>
          <a:xfrm>
            <a:off x="4544320" y="5924280"/>
            <a:ext cx="1940202" cy="707886"/>
          </a:xfrm>
          <a:prstGeom prst="rect">
            <a:avLst/>
          </a:prstGeom>
        </p:spPr>
        <p:txBody>
          <a:bodyPr wrap="square">
            <a:spAutoFit/>
          </a:bodyPr>
          <a:lstStyle/>
          <a:p>
            <a:pPr algn="ctr"/>
            <a:r>
              <a:rPr lang="es-MX" sz="2000" dirty="0" smtClean="0">
                <a:solidFill>
                  <a:srgbClr val="185EB0"/>
                </a:solidFill>
                <a:latin typeface="Arial"/>
                <a:cs typeface="Arial"/>
              </a:rPr>
              <a:t>uso de carreteras</a:t>
            </a:r>
            <a:endParaRPr lang="es-MX" sz="2000" b="1" dirty="0">
              <a:solidFill>
                <a:srgbClr val="185EB0"/>
              </a:solidFill>
            </a:endParaRPr>
          </a:p>
        </p:txBody>
      </p:sp>
      <p:sp>
        <p:nvSpPr>
          <p:cNvPr id="22" name="Rectangle 21"/>
          <p:cNvSpPr/>
          <p:nvPr/>
        </p:nvSpPr>
        <p:spPr>
          <a:xfrm>
            <a:off x="6353053" y="6078168"/>
            <a:ext cx="2648482" cy="400110"/>
          </a:xfrm>
          <a:prstGeom prst="rect">
            <a:avLst/>
          </a:prstGeom>
        </p:spPr>
        <p:txBody>
          <a:bodyPr wrap="none">
            <a:spAutoFit/>
          </a:bodyPr>
          <a:lstStyle/>
          <a:p>
            <a:r>
              <a:rPr lang="es-MX" sz="2000" dirty="0" smtClean="0">
                <a:solidFill>
                  <a:srgbClr val="185EB0"/>
                </a:solidFill>
                <a:latin typeface="Arial"/>
                <a:cs typeface="Arial"/>
              </a:rPr>
              <a:t>espacio de carreteras</a:t>
            </a:r>
            <a:endParaRPr lang="es-MX" sz="2000" b="1" dirty="0">
              <a:solidFill>
                <a:srgbClr val="185EB0"/>
              </a:solidFill>
            </a:endParaRPr>
          </a:p>
        </p:txBody>
      </p:sp>
      <p:pic>
        <p:nvPicPr>
          <p:cNvPr id="24" name="Picture 23"/>
          <p:cNvPicPr>
            <a:picLocks noChangeAspect="1"/>
          </p:cNvPicPr>
          <p:nvPr/>
        </p:nvPicPr>
        <p:blipFill>
          <a:blip r:embed="rId3"/>
          <a:stretch>
            <a:fillRect/>
          </a:stretch>
        </p:blipFill>
        <p:spPr>
          <a:xfrm rot="16200000">
            <a:off x="4732777" y="5288092"/>
            <a:ext cx="870823" cy="281343"/>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23603" y="5045464"/>
            <a:ext cx="871889" cy="381082"/>
          </a:xfrm>
          <a:prstGeom prst="rect">
            <a:avLst/>
          </a:prstGeom>
        </p:spPr>
      </p:pic>
      <p:pic>
        <p:nvPicPr>
          <p:cNvPr id="7" name="Picture 6"/>
          <p:cNvPicPr>
            <a:picLocks noChangeAspect="1"/>
          </p:cNvPicPr>
          <p:nvPr/>
        </p:nvPicPr>
        <p:blipFill>
          <a:blip r:embed="rId7"/>
          <a:stretch>
            <a:fillRect/>
          </a:stretch>
        </p:blipFill>
        <p:spPr>
          <a:xfrm>
            <a:off x="4948675" y="4004733"/>
            <a:ext cx="1033710" cy="516855"/>
          </a:xfrm>
          <a:prstGeom prst="rect">
            <a:avLst/>
          </a:prstGeom>
        </p:spPr>
      </p:pic>
      <p:pic>
        <p:nvPicPr>
          <p:cNvPr id="8" name="Picture 7"/>
          <p:cNvPicPr>
            <a:picLocks noChangeAspect="1"/>
          </p:cNvPicPr>
          <p:nvPr/>
        </p:nvPicPr>
        <p:blipFill>
          <a:blip r:embed="rId8"/>
          <a:stretch>
            <a:fillRect/>
          </a:stretch>
        </p:blipFill>
        <p:spPr>
          <a:xfrm>
            <a:off x="4948675" y="4569962"/>
            <a:ext cx="1505385" cy="423390"/>
          </a:xfrm>
          <a:prstGeom prst="rect">
            <a:avLst/>
          </a:prstGeom>
        </p:spPr>
      </p:pic>
      <p:pic>
        <p:nvPicPr>
          <p:cNvPr id="9" name="Picture 8"/>
          <p:cNvPicPr>
            <a:picLocks noChangeAspect="1"/>
          </p:cNvPicPr>
          <p:nvPr/>
        </p:nvPicPr>
        <p:blipFill>
          <a:blip r:embed="rId9"/>
          <a:stretch>
            <a:fillRect/>
          </a:stretch>
        </p:blipFill>
        <p:spPr>
          <a:xfrm rot="5400000">
            <a:off x="5571934" y="3765863"/>
            <a:ext cx="1146333" cy="314317"/>
          </a:xfrm>
          <a:prstGeom prst="rect">
            <a:avLst/>
          </a:prstGeom>
        </p:spPr>
      </p:pic>
      <p:pic>
        <p:nvPicPr>
          <p:cNvPr id="10" name="Picture 9"/>
          <p:cNvPicPr>
            <a:picLocks noChangeAspect="1"/>
          </p:cNvPicPr>
          <p:nvPr/>
        </p:nvPicPr>
        <p:blipFill>
          <a:blip r:embed="rId10"/>
          <a:stretch>
            <a:fillRect/>
          </a:stretch>
        </p:blipFill>
        <p:spPr>
          <a:xfrm>
            <a:off x="5027517" y="3614703"/>
            <a:ext cx="869238" cy="347695"/>
          </a:xfrm>
          <a:prstGeom prst="rect">
            <a:avLst/>
          </a:prstGeom>
        </p:spPr>
      </p:pic>
      <p:pic>
        <p:nvPicPr>
          <p:cNvPr id="11" name="Picture 10"/>
          <p:cNvPicPr>
            <a:picLocks noChangeAspect="1"/>
          </p:cNvPicPr>
          <p:nvPr/>
        </p:nvPicPr>
        <p:blipFill>
          <a:blip r:embed="rId11"/>
          <a:stretch>
            <a:fillRect/>
          </a:stretch>
        </p:blipFill>
        <p:spPr>
          <a:xfrm>
            <a:off x="5705091" y="5644396"/>
            <a:ext cx="678909" cy="266714"/>
          </a:xfrm>
          <a:prstGeom prst="rect">
            <a:avLst/>
          </a:prstGeom>
        </p:spPr>
      </p:pic>
      <p:pic>
        <p:nvPicPr>
          <p:cNvPr id="33" name="Picture 32"/>
          <p:cNvPicPr>
            <a:picLocks noChangeAspect="1"/>
          </p:cNvPicPr>
          <p:nvPr/>
        </p:nvPicPr>
        <p:blipFill>
          <a:blip r:embed="rId11"/>
          <a:stretch>
            <a:fillRect/>
          </a:stretch>
        </p:blipFill>
        <p:spPr>
          <a:xfrm flipH="1">
            <a:off x="5266281" y="3374172"/>
            <a:ext cx="658818" cy="221704"/>
          </a:xfrm>
          <a:prstGeom prst="rect">
            <a:avLst/>
          </a:prstGeom>
        </p:spPr>
      </p:pic>
      <p:pic>
        <p:nvPicPr>
          <p:cNvPr id="34" name="Picture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359122" y="5471014"/>
            <a:ext cx="641488" cy="207250"/>
          </a:xfrm>
          <a:prstGeom prst="rect">
            <a:avLst/>
          </a:prstGeom>
        </p:spPr>
      </p:pic>
    </p:spTree>
    <p:extLst>
      <p:ext uri="{BB962C8B-B14F-4D97-AF65-F5344CB8AC3E}">
        <p14:creationId xmlns:p14="http://schemas.microsoft.com/office/powerpoint/2010/main" val="23044888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5655</TotalTime>
  <Words>4125</Words>
  <Application>Microsoft Macintosh PowerPoint</Application>
  <PresentationFormat>On-screen Show (4:3)</PresentationFormat>
  <Paragraphs>189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Estamos comprometiendo nuestra calidad de vida  En Tejas queremos   </vt:lpstr>
      <vt:lpstr>En compromiso esta nuestro bienestar económico en Tejas </vt:lpstr>
      <vt:lpstr>PowerPoint Presentation</vt:lpstr>
      <vt:lpstr>PowerPoint Presentation</vt:lpstr>
      <vt:lpstr>Cual es el</vt:lpstr>
      <vt:lpstr>Como caímos en este hoyo? </vt:lpstr>
      <vt:lpstr>Como caímos en este hoyo? </vt:lpstr>
      <vt:lpstr>Como caímos en este hoyo? </vt:lpstr>
      <vt:lpstr>PowerPoint Presentation</vt:lpstr>
      <vt:lpstr>Gastos de Construcción</vt:lpstr>
      <vt:lpstr>Que se significa</vt:lpstr>
      <vt:lpstr>PowerPoint Presentation</vt:lpstr>
      <vt:lpstr>PowerPoint Presentation</vt:lpstr>
      <vt:lpstr>Pero todos los mejoramientos cuestan dinero </vt:lpstr>
      <vt:lpstr>La inversión vale la pena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Nelson</dc:creator>
  <cp:lastModifiedBy>Vicky Nelson</cp:lastModifiedBy>
  <cp:revision>231</cp:revision>
  <cp:lastPrinted>2014-01-28T20:32:32Z</cp:lastPrinted>
  <dcterms:created xsi:type="dcterms:W3CDTF">2012-12-20T22:13:14Z</dcterms:created>
  <dcterms:modified xsi:type="dcterms:W3CDTF">2014-04-28T13:56:00Z</dcterms:modified>
</cp:coreProperties>
</file>